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1"/>
  </p:notesMasterIdLst>
  <p:sldIdLst>
    <p:sldId id="259" r:id="rId2"/>
    <p:sldId id="318" r:id="rId3"/>
    <p:sldId id="319" r:id="rId4"/>
    <p:sldId id="269" r:id="rId5"/>
    <p:sldId id="272" r:id="rId6"/>
    <p:sldId id="261" r:id="rId7"/>
    <p:sldId id="262" r:id="rId8"/>
    <p:sldId id="273" r:id="rId9"/>
    <p:sldId id="307" r:id="rId10"/>
    <p:sldId id="308" r:id="rId11"/>
    <p:sldId id="309" r:id="rId12"/>
    <p:sldId id="264" r:id="rId13"/>
    <p:sldId id="286" r:id="rId14"/>
    <p:sldId id="294" r:id="rId15"/>
    <p:sldId id="295" r:id="rId16"/>
    <p:sldId id="297" r:id="rId17"/>
    <p:sldId id="296" r:id="rId18"/>
    <p:sldId id="320" r:id="rId19"/>
    <p:sldId id="285" r:id="rId20"/>
    <p:sldId id="275" r:id="rId21"/>
    <p:sldId id="276" r:id="rId22"/>
    <p:sldId id="277" r:id="rId23"/>
    <p:sldId id="278" r:id="rId24"/>
    <p:sldId id="279" r:id="rId25"/>
    <p:sldId id="280" r:id="rId26"/>
    <p:sldId id="281" r:id="rId27"/>
    <p:sldId id="282" r:id="rId28"/>
    <p:sldId id="283" r:id="rId29"/>
    <p:sldId id="284" r:id="rId30"/>
    <p:sldId id="321" r:id="rId31"/>
    <p:sldId id="268" r:id="rId32"/>
    <p:sldId id="310" r:id="rId33"/>
    <p:sldId id="311" r:id="rId34"/>
    <p:sldId id="312" r:id="rId35"/>
    <p:sldId id="301" r:id="rId36"/>
    <p:sldId id="302" r:id="rId37"/>
    <p:sldId id="305" r:id="rId38"/>
    <p:sldId id="304" r:id="rId39"/>
    <p:sldId id="345" r:id="rId40"/>
    <p:sldId id="346" r:id="rId41"/>
    <p:sldId id="347" r:id="rId42"/>
    <p:sldId id="348" r:id="rId43"/>
    <p:sldId id="349" r:id="rId44"/>
    <p:sldId id="350" r:id="rId45"/>
    <p:sldId id="351" r:id="rId46"/>
    <p:sldId id="352" r:id="rId47"/>
    <p:sldId id="353" r:id="rId48"/>
    <p:sldId id="354" r:id="rId49"/>
    <p:sldId id="355" r:id="rId50"/>
    <p:sldId id="356" r:id="rId51"/>
    <p:sldId id="357" r:id="rId52"/>
    <p:sldId id="358" r:id="rId53"/>
    <p:sldId id="359" r:id="rId54"/>
    <p:sldId id="360" r:id="rId55"/>
    <p:sldId id="361" r:id="rId56"/>
    <p:sldId id="362" r:id="rId57"/>
    <p:sldId id="363" r:id="rId58"/>
    <p:sldId id="364" r:id="rId59"/>
    <p:sldId id="365" r:id="rId60"/>
    <p:sldId id="366" r:id="rId61"/>
    <p:sldId id="322" r:id="rId62"/>
    <p:sldId id="323" r:id="rId63"/>
    <p:sldId id="327" r:id="rId64"/>
    <p:sldId id="324" r:id="rId65"/>
    <p:sldId id="328" r:id="rId66"/>
    <p:sldId id="329" r:id="rId67"/>
    <p:sldId id="330" r:id="rId68"/>
    <p:sldId id="331" r:id="rId69"/>
    <p:sldId id="332" r:id="rId70"/>
    <p:sldId id="333" r:id="rId71"/>
    <p:sldId id="334" r:id="rId72"/>
    <p:sldId id="335" r:id="rId73"/>
    <p:sldId id="337" r:id="rId74"/>
    <p:sldId id="338" r:id="rId75"/>
    <p:sldId id="339" r:id="rId76"/>
    <p:sldId id="340" r:id="rId77"/>
    <p:sldId id="336" r:id="rId78"/>
    <p:sldId id="341" r:id="rId79"/>
    <p:sldId id="325" r:id="rId80"/>
    <p:sldId id="292" r:id="rId81"/>
    <p:sldId id="342" r:id="rId82"/>
    <p:sldId id="291" r:id="rId83"/>
    <p:sldId id="289" r:id="rId84"/>
    <p:sldId id="344" r:id="rId85"/>
    <p:sldId id="288" r:id="rId86"/>
    <p:sldId id="343" r:id="rId87"/>
    <p:sldId id="290" r:id="rId88"/>
    <p:sldId id="266" r:id="rId89"/>
    <p:sldId id="317" r:id="rId9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varScale="1">
        <p:scale>
          <a:sx n="53" d="100"/>
          <a:sy n="53" d="100"/>
        </p:scale>
        <p:origin x="-96" y="-42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4" Type="http://schemas.openxmlformats.org/officeDocument/2006/relationships/image" Target="../media/image4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91123B-733E-4F01-8B83-D24530315D2C}" type="datetimeFigureOut">
              <a:rPr lang="en-US" smtClean="0"/>
              <a:t>12/13/2011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8C69F2-50DE-44F9-A736-3EB1E9793386}" type="slidenum">
              <a:rPr lang="en-US" smtClean="0"/>
              <a:t>‹#›</a:t>
            </a:fld>
            <a:endParaRPr lang="en-US"/>
          </a:p>
        </p:txBody>
      </p:sp>
    </p:spTree>
    <p:extLst>
      <p:ext uri="{BB962C8B-B14F-4D97-AF65-F5344CB8AC3E}">
        <p14:creationId xmlns:p14="http://schemas.microsoft.com/office/powerpoint/2010/main" val="2201186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l="8186" t="8501" r="60126" b="9332"/>
          <a:stretch>
            <a:fillRect/>
          </a:stretch>
        </p:blipFill>
        <p:spPr bwMode="auto">
          <a:xfrm>
            <a:off x="8172450" y="5903913"/>
            <a:ext cx="971550" cy="94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575" y="6143625"/>
            <a:ext cx="19050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Date Placeholder 3"/>
          <p:cNvSpPr>
            <a:spLocks noGrp="1"/>
          </p:cNvSpPr>
          <p:nvPr>
            <p:ph type="dt" sz="half" idx="10"/>
          </p:nvPr>
        </p:nvSpPr>
        <p:spPr/>
        <p:txBody>
          <a:bodyPr/>
          <a:lstStyle>
            <a:lvl1pPr>
              <a:defRPr/>
            </a:lvl1pPr>
          </a:lstStyle>
          <a:p>
            <a:pPr>
              <a:defRPr/>
            </a:pPr>
            <a:fld id="{E111136F-C8BC-4D8E-8EC9-DBEA4D0F8324}" type="datetime1">
              <a:rPr lang="en-US" smtClean="0"/>
              <a:t>12/13/2011</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F601EF6B-E170-4932-A66C-B11DE60C1EC3}" type="slidenum">
              <a:rPr lang="en-US"/>
              <a:pPr>
                <a:defRPr/>
              </a:pPr>
              <a:t>‹#›</a:t>
            </a:fld>
            <a:endParaRPr lang="en-US"/>
          </a:p>
        </p:txBody>
      </p:sp>
    </p:spTree>
    <p:extLst>
      <p:ext uri="{BB962C8B-B14F-4D97-AF65-F5344CB8AC3E}">
        <p14:creationId xmlns:p14="http://schemas.microsoft.com/office/powerpoint/2010/main" val="2546844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9381E6D0-FB2D-4EBA-8E41-2012F447873B}" type="datetime1">
              <a:rPr lang="en-US" smtClean="0"/>
              <a:t>12/13/2011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B01BA5B-7730-4338-A929-CCF4E62AD04F}" type="slidenum">
              <a:rPr lang="en-US"/>
              <a:pPr>
                <a:defRPr/>
              </a:pPr>
              <a:t>‹#›</a:t>
            </a:fld>
            <a:endParaRPr lang="en-US"/>
          </a:p>
        </p:txBody>
      </p:sp>
    </p:spTree>
    <p:extLst>
      <p:ext uri="{BB962C8B-B14F-4D97-AF65-F5344CB8AC3E}">
        <p14:creationId xmlns:p14="http://schemas.microsoft.com/office/powerpoint/2010/main" val="1756368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B75350A1-1BC1-4E49-9B26-19891B426B54}" type="datetime1">
              <a:rPr lang="en-US" smtClean="0"/>
              <a:t>12/13/2011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B7F4CC6-FBC2-401F-B47B-6E15E8F7CDF0}" type="slidenum">
              <a:rPr lang="en-US"/>
              <a:pPr>
                <a:defRPr/>
              </a:pPr>
              <a:t>‹#›</a:t>
            </a:fld>
            <a:endParaRPr lang="en-US"/>
          </a:p>
        </p:txBody>
      </p:sp>
    </p:spTree>
    <p:extLst>
      <p:ext uri="{BB962C8B-B14F-4D97-AF65-F5344CB8AC3E}">
        <p14:creationId xmlns:p14="http://schemas.microsoft.com/office/powerpoint/2010/main" val="1789216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8C952E9D-57F8-4D34-998F-BB242124624A}" type="datetime1">
              <a:rPr lang="en-US" smtClean="0"/>
              <a:t>12/13/2011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55B1BE9-E31B-4FDF-91F5-0AE007E2AB07}" type="slidenum">
              <a:rPr lang="en-US"/>
              <a:pPr>
                <a:defRPr/>
              </a:pPr>
              <a:t>‹#›</a:t>
            </a:fld>
            <a:endParaRPr lang="en-US"/>
          </a:p>
        </p:txBody>
      </p:sp>
    </p:spTree>
    <p:extLst>
      <p:ext uri="{BB962C8B-B14F-4D97-AF65-F5344CB8AC3E}">
        <p14:creationId xmlns:p14="http://schemas.microsoft.com/office/powerpoint/2010/main" val="3713382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981DCD5F-2CF6-4CDA-B743-BD0BAE89C266}" type="datetime1">
              <a:rPr lang="en-US" smtClean="0"/>
              <a:t>12/13/2011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C6E8C36-05B0-4F68-9820-2AAA6625F900}" type="slidenum">
              <a:rPr lang="en-US"/>
              <a:pPr>
                <a:defRPr/>
              </a:pPr>
              <a:t>‹#›</a:t>
            </a:fld>
            <a:endParaRPr lang="en-US"/>
          </a:p>
        </p:txBody>
      </p:sp>
    </p:spTree>
    <p:extLst>
      <p:ext uri="{BB962C8B-B14F-4D97-AF65-F5344CB8AC3E}">
        <p14:creationId xmlns:p14="http://schemas.microsoft.com/office/powerpoint/2010/main" val="4263086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DADF7D8-D6C4-45F6-A9C6-48DA1A3486EB}" type="datetime1">
              <a:rPr lang="en-US" smtClean="0"/>
              <a:t>12/13/2011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9529604B-1444-40E0-B740-98CBDE50126C}" type="slidenum">
              <a:rPr lang="en-US"/>
              <a:pPr>
                <a:defRPr/>
              </a:pPr>
              <a:t>‹#›</a:t>
            </a:fld>
            <a:endParaRPr lang="en-US"/>
          </a:p>
        </p:txBody>
      </p:sp>
    </p:spTree>
    <p:extLst>
      <p:ext uri="{BB962C8B-B14F-4D97-AF65-F5344CB8AC3E}">
        <p14:creationId xmlns:p14="http://schemas.microsoft.com/office/powerpoint/2010/main" val="14652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304800" y="1328738"/>
            <a:ext cx="8686800" cy="47625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304800" y="1957388"/>
            <a:ext cx="8853488" cy="4419600"/>
          </a:xfrm>
        </p:spPr>
        <p:txBody>
          <a:bodyPr/>
          <a:lstStyle/>
          <a:p>
            <a:endParaRPr lang="en-US"/>
          </a:p>
        </p:txBody>
      </p:sp>
      <p:sp>
        <p:nvSpPr>
          <p:cNvPr id="4" name="Date Placeholder 3"/>
          <p:cNvSpPr>
            <a:spLocks noGrp="1"/>
          </p:cNvSpPr>
          <p:nvPr>
            <p:ph type="dt" sz="half" idx="10"/>
          </p:nvPr>
        </p:nvSpPr>
        <p:spPr>
          <a:xfrm>
            <a:off x="76200" y="6248400"/>
            <a:ext cx="2133600" cy="476250"/>
          </a:xfr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76250"/>
          </a:xfrm>
        </p:spPr>
        <p:txBody>
          <a:bodyPr/>
          <a:lstStyle>
            <a:lvl1pPr>
              <a:defRPr/>
            </a:lvl1pPr>
          </a:lstStyle>
          <a:p>
            <a:endParaRPr lang="en-US"/>
          </a:p>
        </p:txBody>
      </p:sp>
      <p:sp>
        <p:nvSpPr>
          <p:cNvPr id="6" name="Slide Number Placeholder 5"/>
          <p:cNvSpPr>
            <a:spLocks noGrp="1"/>
          </p:cNvSpPr>
          <p:nvPr>
            <p:ph type="sldNum" sz="quarter" idx="12"/>
          </p:nvPr>
        </p:nvSpPr>
        <p:spPr>
          <a:xfrm>
            <a:off x="6934200" y="6248400"/>
            <a:ext cx="2133600" cy="476250"/>
          </a:xfrm>
        </p:spPr>
        <p:txBody>
          <a:bodyPr/>
          <a:lstStyle>
            <a:lvl1pPr>
              <a:defRPr/>
            </a:lvl1pPr>
          </a:lstStyle>
          <a:p>
            <a:fld id="{68D81B04-4350-4AE6-9A6F-A5490DD700A5}" type="slidenum">
              <a:rPr lang="en-US"/>
              <a:pPr/>
              <a:t>‹#›</a:t>
            </a:fld>
            <a:endParaRPr lang="en-US"/>
          </a:p>
        </p:txBody>
      </p:sp>
    </p:spTree>
    <p:extLst>
      <p:ext uri="{BB962C8B-B14F-4D97-AF65-F5344CB8AC3E}">
        <p14:creationId xmlns:p14="http://schemas.microsoft.com/office/powerpoint/2010/main" val="1567659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prstClr val="black">
                    <a:tint val="75000"/>
                  </a:prstClr>
                </a:solidFill>
                <a:latin typeface="Times New Roman" pitchFamily="18" charset="0"/>
                <a:cs typeface="Times New Roman" pitchFamily="18" charset="0"/>
              </a:defRPr>
            </a:lvl1pPr>
          </a:lstStyle>
          <a:p>
            <a:pPr>
              <a:defRPr/>
            </a:pPr>
            <a:fld id="{2DE3C46D-125B-417B-A4A0-83D764B2678A}" type="datetime1">
              <a:rPr lang="en-US" smtClean="0"/>
              <a:t>12/13/2011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Times New Roman" pitchFamily="18" charset="0"/>
                <a:cs typeface="Times New Roman" pitchFamily="18"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prstClr val="black">
                    <a:tint val="75000"/>
                  </a:prstClr>
                </a:solidFill>
                <a:latin typeface="Times New Roman" pitchFamily="18" charset="0"/>
                <a:cs typeface="Times New Roman" pitchFamily="18" charset="0"/>
              </a:defRPr>
            </a:lvl1pPr>
          </a:lstStyle>
          <a:p>
            <a:pPr>
              <a:defRPr/>
            </a:pPr>
            <a:fld id="{6F9CB647-E783-4232-BE98-1B8DE0B3088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68" r:id="rId2"/>
    <p:sldLayoutId id="2147483669" r:id="rId3"/>
    <p:sldLayoutId id="2147483670" r:id="rId4"/>
    <p:sldLayoutId id="2147483671" r:id="rId5"/>
    <p:sldLayoutId id="2147483672" r:id="rId6"/>
    <p:sldLayoutId id="2147483674" r:id="rId7"/>
  </p:sldLayoutIdLst>
  <p:hf hdr="0" ftr="0" dt="0"/>
  <p:txStyles>
    <p:titleStyle>
      <a:lvl1pPr algn="ctr" rtl="0" fontAlgn="base">
        <a:spcBef>
          <a:spcPct val="0"/>
        </a:spcBef>
        <a:spcAft>
          <a:spcPct val="0"/>
        </a:spcAft>
        <a:defRPr sz="3200" kern="1200">
          <a:solidFill>
            <a:schemeClr val="tx1"/>
          </a:solidFill>
          <a:latin typeface="Times New Roman" pitchFamily="18" charset="0"/>
          <a:ea typeface="+mj-ea"/>
          <a:cs typeface="Times New Roman" pitchFamily="18" charset="0"/>
        </a:defRPr>
      </a:lvl1pPr>
      <a:lvl2pPr algn="ctr" rtl="0" fontAlgn="base">
        <a:spcBef>
          <a:spcPct val="0"/>
        </a:spcBef>
        <a:spcAft>
          <a:spcPct val="0"/>
        </a:spcAft>
        <a:defRPr sz="3200">
          <a:solidFill>
            <a:schemeClr val="tx1"/>
          </a:solidFill>
          <a:latin typeface="Times New Roman" pitchFamily="18" charset="0"/>
          <a:cs typeface="Times New Roman" pitchFamily="18" charset="0"/>
        </a:defRPr>
      </a:lvl2pPr>
      <a:lvl3pPr algn="ctr" rtl="0" fontAlgn="base">
        <a:spcBef>
          <a:spcPct val="0"/>
        </a:spcBef>
        <a:spcAft>
          <a:spcPct val="0"/>
        </a:spcAft>
        <a:defRPr sz="3200">
          <a:solidFill>
            <a:schemeClr val="tx1"/>
          </a:solidFill>
          <a:latin typeface="Times New Roman" pitchFamily="18" charset="0"/>
          <a:cs typeface="Times New Roman" pitchFamily="18" charset="0"/>
        </a:defRPr>
      </a:lvl3pPr>
      <a:lvl4pPr algn="ctr" rtl="0" fontAlgn="base">
        <a:spcBef>
          <a:spcPct val="0"/>
        </a:spcBef>
        <a:spcAft>
          <a:spcPct val="0"/>
        </a:spcAft>
        <a:defRPr sz="3200">
          <a:solidFill>
            <a:schemeClr val="tx1"/>
          </a:solidFill>
          <a:latin typeface="Times New Roman" pitchFamily="18" charset="0"/>
          <a:cs typeface="Times New Roman" pitchFamily="18" charset="0"/>
        </a:defRPr>
      </a:lvl4pPr>
      <a:lvl5pPr algn="ctr" rtl="0" fontAlgn="base">
        <a:spcBef>
          <a:spcPct val="0"/>
        </a:spcBef>
        <a:spcAft>
          <a:spcPct val="0"/>
        </a:spcAft>
        <a:defRPr sz="3200">
          <a:solidFill>
            <a:schemeClr val="tx1"/>
          </a:solidFill>
          <a:latin typeface="Times New Roman" pitchFamily="18" charset="0"/>
          <a:cs typeface="Times New Roman" pitchFamily="18" charset="0"/>
        </a:defRPr>
      </a:lvl5pPr>
      <a:lvl6pPr marL="457200" algn="ctr" rtl="0" fontAlgn="base">
        <a:spcBef>
          <a:spcPct val="0"/>
        </a:spcBef>
        <a:spcAft>
          <a:spcPct val="0"/>
        </a:spcAft>
        <a:defRPr sz="3200">
          <a:solidFill>
            <a:schemeClr val="tx1"/>
          </a:solidFill>
          <a:latin typeface="Times New Roman" pitchFamily="18" charset="0"/>
          <a:cs typeface="Times New Roman" pitchFamily="18" charset="0"/>
        </a:defRPr>
      </a:lvl6pPr>
      <a:lvl7pPr marL="914400" algn="ctr" rtl="0" fontAlgn="base">
        <a:spcBef>
          <a:spcPct val="0"/>
        </a:spcBef>
        <a:spcAft>
          <a:spcPct val="0"/>
        </a:spcAft>
        <a:defRPr sz="3200">
          <a:solidFill>
            <a:schemeClr val="tx1"/>
          </a:solidFill>
          <a:latin typeface="Times New Roman" pitchFamily="18" charset="0"/>
          <a:cs typeface="Times New Roman" pitchFamily="18" charset="0"/>
        </a:defRPr>
      </a:lvl7pPr>
      <a:lvl8pPr marL="1371600" algn="ctr" rtl="0" fontAlgn="base">
        <a:spcBef>
          <a:spcPct val="0"/>
        </a:spcBef>
        <a:spcAft>
          <a:spcPct val="0"/>
        </a:spcAft>
        <a:defRPr sz="3200">
          <a:solidFill>
            <a:schemeClr val="tx1"/>
          </a:solidFill>
          <a:latin typeface="Times New Roman" pitchFamily="18" charset="0"/>
          <a:cs typeface="Times New Roman" pitchFamily="18" charset="0"/>
        </a:defRPr>
      </a:lvl8pPr>
      <a:lvl9pPr marL="1828800" algn="ctr" rtl="0" fontAlgn="base">
        <a:spcBef>
          <a:spcPct val="0"/>
        </a:spcBef>
        <a:spcAft>
          <a:spcPct val="0"/>
        </a:spcAft>
        <a:defRPr sz="3200">
          <a:solidFill>
            <a:schemeClr val="tx1"/>
          </a:solidFill>
          <a:latin typeface="Times New Roman" pitchFamily="18" charset="0"/>
          <a:cs typeface="Times New Roman" pitchFamily="18" charset="0"/>
        </a:defRPr>
      </a:lvl9pPr>
    </p:titleStyle>
    <p:bodyStyle>
      <a:lvl1pPr marL="342900" indent="-342900" algn="l" rtl="0" fontAlgn="base">
        <a:spcBef>
          <a:spcPct val="20000"/>
        </a:spcBef>
        <a:spcAft>
          <a:spcPct val="0"/>
        </a:spcAft>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rtl="0" fontAlgn="base">
        <a:spcBef>
          <a:spcPct val="20000"/>
        </a:spcBef>
        <a:spcAft>
          <a:spcPct val="0"/>
        </a:spcAft>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rtl="0" fontAlgn="base">
        <a:spcBef>
          <a:spcPct val="20000"/>
        </a:spcBef>
        <a:spcAft>
          <a:spcPct val="0"/>
        </a:spcAft>
        <a:buFont typeface="Wingdings" pitchFamily="2" charset="2"/>
        <a:buChar char="Ø"/>
        <a:defRPr kern="1200">
          <a:solidFill>
            <a:schemeClr val="tx1"/>
          </a:solidFill>
          <a:latin typeface="Times New Roman" pitchFamily="18" charset="0"/>
          <a:ea typeface="+mn-ea"/>
          <a:cs typeface="Times New Roman" pitchFamily="18" charset="0"/>
        </a:defRPr>
      </a:lvl3pPr>
      <a:lvl4pPr marL="1600200" indent="-228600" algn="l" rtl="0" fontAlgn="base">
        <a:spcBef>
          <a:spcPct val="20000"/>
        </a:spcBef>
        <a:spcAft>
          <a:spcPct val="0"/>
        </a:spcAft>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rtl="0" fontAlgn="base">
        <a:spcBef>
          <a:spcPct val="20000"/>
        </a:spcBef>
        <a:spcAft>
          <a:spcPct val="0"/>
        </a:spcAft>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iit.edu/perfect_power/"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37.wmf"/><Relationship Id="rId5" Type="http://schemas.openxmlformats.org/officeDocument/2006/relationships/oleObject" Target="../embeddings/oleObject2.bin"/><Relationship Id="rId4" Type="http://schemas.openxmlformats.org/officeDocument/2006/relationships/image" Target="../media/image36.wmf"/></Relationships>
</file>

<file path=ppt/slides/_rels/slide67.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40.wmf"/><Relationship Id="rId5" Type="http://schemas.openxmlformats.org/officeDocument/2006/relationships/oleObject" Target="../embeddings/oleObject5.bin"/><Relationship Id="rId10" Type="http://schemas.openxmlformats.org/officeDocument/2006/relationships/image" Target="../media/image42.wmf"/><Relationship Id="rId4" Type="http://schemas.openxmlformats.org/officeDocument/2006/relationships/image" Target="../media/image39.wmf"/><Relationship Id="rId9" Type="http://schemas.openxmlformats.org/officeDocument/2006/relationships/oleObject" Target="../embeddings/oleObject7.bin"/></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44.wmf"/><Relationship Id="rId5" Type="http://schemas.openxmlformats.org/officeDocument/2006/relationships/oleObject" Target="../embeddings/oleObject9.bin"/><Relationship Id="rId4" Type="http://schemas.openxmlformats.org/officeDocument/2006/relationships/image" Target="../media/image43.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4.wmf"/><Relationship Id="rId5" Type="http://schemas.openxmlformats.org/officeDocument/2006/relationships/oleObject" Target="../embeddings/oleObject11.bin"/><Relationship Id="rId4" Type="http://schemas.openxmlformats.org/officeDocument/2006/relationships/image" Target="../media/image43.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5.wmf"/><Relationship Id="rId5" Type="http://schemas.openxmlformats.org/officeDocument/2006/relationships/oleObject" Target="../embeddings/oleObject13.bin"/><Relationship Id="rId4" Type="http://schemas.openxmlformats.org/officeDocument/2006/relationships/image" Target="../media/image43.w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6.wmf"/><Relationship Id="rId5" Type="http://schemas.openxmlformats.org/officeDocument/2006/relationships/oleObject" Target="../embeddings/oleObject16.bin"/><Relationship Id="rId4" Type="http://schemas.openxmlformats.org/officeDocument/2006/relationships/image" Target="../media/image47.wmf"/></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p:txBody>
          <a:bodyPr/>
          <a:lstStyle/>
          <a:p>
            <a:r>
              <a:rPr lang="en-US" dirty="0"/>
              <a:t>Substation and Distribution Automation</a:t>
            </a:r>
            <a:endParaRPr lang="en-US" dirty="0" smtClean="0"/>
          </a:p>
        </p:txBody>
      </p:sp>
      <p:sp>
        <p:nvSpPr>
          <p:cNvPr id="3" name="Subtitle 2"/>
          <p:cNvSpPr>
            <a:spLocks noGrp="1"/>
          </p:cNvSpPr>
          <p:nvPr>
            <p:ph type="subTitle" idx="1"/>
          </p:nvPr>
        </p:nvSpPr>
        <p:spPr/>
        <p:txBody>
          <a:bodyPr/>
          <a:lstStyle/>
          <a:p>
            <a:r>
              <a:rPr lang="en-US" dirty="0"/>
              <a:t>Module </a:t>
            </a:r>
            <a:r>
              <a:rPr lang="en-US" dirty="0" smtClean="0"/>
              <a:t>10</a:t>
            </a:r>
            <a:r>
              <a:rPr lang="en-US" smtClean="0"/>
              <a:t>: </a:t>
            </a:r>
            <a:r>
              <a:rPr lang="en-US"/>
              <a:t>Introduction to </a:t>
            </a:r>
            <a:r>
              <a:rPr lang="en-US" smtClean="0"/>
              <a:t>Micro-Grids</a:t>
            </a:r>
            <a:endParaRPr lang="en-US" dirty="0"/>
          </a:p>
        </p:txBody>
      </p:sp>
      <p:sp>
        <p:nvSpPr>
          <p:cNvPr id="2" name="Slide Number Placeholder 1"/>
          <p:cNvSpPr>
            <a:spLocks noGrp="1"/>
          </p:cNvSpPr>
          <p:nvPr>
            <p:ph type="sldNum" sz="quarter" idx="12"/>
          </p:nvPr>
        </p:nvSpPr>
        <p:spPr/>
        <p:txBody>
          <a:bodyPr/>
          <a:lstStyle/>
          <a:p>
            <a:pPr>
              <a:defRPr/>
            </a:pPr>
            <a:fld id="{F601EF6B-E170-4932-A66C-B11DE60C1EC3}" type="slidenum">
              <a:rPr lang="en-US" smtClean="0"/>
              <a:pPr>
                <a:defRPr/>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
            </a:r>
            <a:r>
              <a:rPr lang="en-US" dirty="0" err="1" smtClean="0"/>
              <a:t>illigrids</a:t>
            </a:r>
            <a:r>
              <a:rPr lang="en-US" dirty="0"/>
              <a:t>, microgrids, and </a:t>
            </a:r>
            <a:r>
              <a:rPr lang="en-US" dirty="0" err="1"/>
              <a:t>nanogrids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 y="1295400"/>
            <a:ext cx="9036050" cy="288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2400" y="4195999"/>
            <a:ext cx="4495800" cy="1754326"/>
          </a:xfrm>
          <a:prstGeom prst="rect">
            <a:avLst/>
          </a:prstGeom>
          <a:noFill/>
        </p:spPr>
        <p:txBody>
          <a:bodyPr wrap="square" rtlCol="0">
            <a:spAutoFit/>
          </a:bodyPr>
          <a:lstStyle/>
          <a:p>
            <a:pPr marL="285750" indent="-285750">
              <a:buFont typeface="Arial" pitchFamily="34" charset="0"/>
              <a:buChar char="•"/>
            </a:pPr>
            <a:r>
              <a:rPr lang="en-US" dirty="0" smtClean="0"/>
              <a:t>Few large generators</a:t>
            </a:r>
          </a:p>
          <a:p>
            <a:pPr marL="285750" indent="-285750">
              <a:buFont typeface="Arial" pitchFamily="34" charset="0"/>
              <a:buChar char="•"/>
            </a:pPr>
            <a:r>
              <a:rPr lang="en-US" dirty="0" smtClean="0"/>
              <a:t>With distributed generation, some small consumers could become producers at some moments (</a:t>
            </a:r>
            <a:r>
              <a:rPr lang="en-US" dirty="0" err="1" smtClean="0"/>
              <a:t>prosumers</a:t>
            </a:r>
            <a:r>
              <a:rPr lang="en-US" dirty="0" smtClean="0"/>
              <a:t>)</a:t>
            </a:r>
          </a:p>
          <a:p>
            <a:pPr marL="285750" indent="-285750">
              <a:buFont typeface="Arial" pitchFamily="34" charset="0"/>
              <a:buChar char="•"/>
            </a:pPr>
            <a:r>
              <a:rPr lang="en-US" dirty="0" smtClean="0"/>
              <a:t>Highly centralized control (traditional paradigm)</a:t>
            </a:r>
            <a:endParaRPr lang="en-US" dirty="0"/>
          </a:p>
        </p:txBody>
      </p:sp>
      <p:sp>
        <p:nvSpPr>
          <p:cNvPr id="6" name="TextBox 5"/>
          <p:cNvSpPr txBox="1"/>
          <p:nvPr/>
        </p:nvSpPr>
        <p:spPr>
          <a:xfrm>
            <a:off x="4602804" y="4184650"/>
            <a:ext cx="4495800" cy="2308324"/>
          </a:xfrm>
          <a:prstGeom prst="rect">
            <a:avLst/>
          </a:prstGeom>
          <a:noFill/>
        </p:spPr>
        <p:txBody>
          <a:bodyPr wrap="square" rtlCol="0">
            <a:spAutoFit/>
          </a:bodyPr>
          <a:lstStyle/>
          <a:p>
            <a:pPr marL="285750" indent="-285750">
              <a:buFont typeface="Arial" pitchFamily="34" charset="0"/>
              <a:buChar char="•"/>
            </a:pPr>
            <a:r>
              <a:rPr lang="en-US" dirty="0" smtClean="0">
                <a:sym typeface="Symbol"/>
              </a:rPr>
              <a:t>Microgrids </a:t>
            </a:r>
            <a:r>
              <a:rPr lang="en-US" dirty="0" smtClean="0"/>
              <a:t>(or</a:t>
            </a:r>
            <a:r>
              <a:rPr lang="en-US" dirty="0" smtClean="0">
                <a:sym typeface="Symbol"/>
              </a:rPr>
              <a:t> </a:t>
            </a:r>
            <a:r>
              <a:rPr lang="en-US" dirty="0">
                <a:sym typeface="Symbol"/>
              </a:rPr>
              <a:t>customer microgrid</a:t>
            </a:r>
            <a:r>
              <a:rPr lang="en-US" dirty="0" smtClean="0"/>
              <a:t>): Independent control nodes. One meter, and one or few points of interconnections</a:t>
            </a:r>
          </a:p>
          <a:p>
            <a:pPr marL="285750" indent="-285750">
              <a:buFont typeface="Arial" pitchFamily="34" charset="0"/>
              <a:buChar char="•"/>
            </a:pPr>
            <a:r>
              <a:rPr lang="en-US" dirty="0" err="1" smtClean="0"/>
              <a:t>Milligrids</a:t>
            </a:r>
            <a:r>
              <a:rPr lang="en-US" dirty="0" smtClean="0"/>
              <a:t> (utility </a:t>
            </a:r>
            <a:r>
              <a:rPr lang="en-US" dirty="0"/>
              <a:t>microgrid</a:t>
            </a:r>
            <a:r>
              <a:rPr lang="en-US" dirty="0" smtClean="0"/>
              <a:t>): Sections of distribution network including generation and loads. Public utility regulation</a:t>
            </a:r>
          </a:p>
          <a:p>
            <a:pPr marL="285750" indent="-285750">
              <a:buFont typeface="Arial" pitchFamily="34" charset="0"/>
              <a:buChar char="•"/>
            </a:pPr>
            <a:r>
              <a:rPr lang="en-US" dirty="0" err="1" smtClean="0"/>
              <a:t>Nanogrids</a:t>
            </a:r>
            <a:r>
              <a:rPr lang="en-US" dirty="0" smtClean="0"/>
              <a:t>: Low </a:t>
            </a:r>
            <a:r>
              <a:rPr lang="en-US" dirty="0"/>
              <a:t>energy </a:t>
            </a:r>
            <a:r>
              <a:rPr lang="en-US" dirty="0" smtClean="0"/>
              <a:t>grids, typically </a:t>
            </a:r>
            <a:r>
              <a:rPr lang="en-US" dirty="0"/>
              <a:t>DC, </a:t>
            </a:r>
            <a:r>
              <a:rPr lang="en-US" dirty="0" smtClean="0"/>
              <a:t> </a:t>
            </a:r>
            <a:r>
              <a:rPr lang="en-US" dirty="0"/>
              <a:t>designed to deliver high </a:t>
            </a:r>
            <a:r>
              <a:rPr lang="en-US" dirty="0" smtClean="0"/>
              <a:t>PQR</a:t>
            </a:r>
            <a:endParaRPr lang="en-US" dirty="0"/>
          </a:p>
        </p:txBody>
      </p:sp>
      <p:sp>
        <p:nvSpPr>
          <p:cNvPr id="7" name="Rectangle 6"/>
          <p:cNvSpPr/>
          <p:nvPr/>
        </p:nvSpPr>
        <p:spPr>
          <a:xfrm>
            <a:off x="457200" y="6400800"/>
            <a:ext cx="8001000" cy="523220"/>
          </a:xfrm>
          <a:prstGeom prst="rect">
            <a:avLst/>
          </a:prstGeom>
        </p:spPr>
        <p:txBody>
          <a:bodyPr wrap="square">
            <a:spAutoFit/>
          </a:bodyPr>
          <a:lstStyle/>
          <a:p>
            <a:r>
              <a:rPr lang="en-US" sz="1400" dirty="0"/>
              <a:t>C. </a:t>
            </a:r>
            <a:r>
              <a:rPr lang="en-US" sz="1400" dirty="0" err="1"/>
              <a:t>Marnay</a:t>
            </a:r>
            <a:r>
              <a:rPr lang="en-US" sz="1400" dirty="0"/>
              <a:t> et al “Future Roles of </a:t>
            </a:r>
            <a:r>
              <a:rPr lang="en-US" sz="1400" dirty="0" err="1"/>
              <a:t>Milli</a:t>
            </a:r>
            <a:r>
              <a:rPr lang="en-US" sz="1400" dirty="0"/>
              <a:t>-, Micro-, and Nano- Grids</a:t>
            </a:r>
            <a:r>
              <a:rPr lang="en-US" sz="1400" dirty="0" smtClean="0"/>
              <a:t>,” CIGRÉ International Symposium, Bologna, Italy, September, 2011</a:t>
            </a:r>
            <a:endParaRPr lang="en-US" sz="1400"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10</a:t>
            </a:fld>
            <a:endParaRPr lang="en-US"/>
          </a:p>
        </p:txBody>
      </p:sp>
    </p:spTree>
    <p:extLst>
      <p:ext uri="{BB962C8B-B14F-4D97-AF65-F5344CB8AC3E}">
        <p14:creationId xmlns:p14="http://schemas.microsoft.com/office/powerpoint/2010/main" val="11439771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heterogeneous power quality and reliability</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24000"/>
            <a:ext cx="6491288" cy="435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57200" y="6156960"/>
            <a:ext cx="8001000" cy="523220"/>
          </a:xfrm>
          <a:prstGeom prst="rect">
            <a:avLst/>
          </a:prstGeom>
        </p:spPr>
        <p:txBody>
          <a:bodyPr wrap="square">
            <a:spAutoFit/>
          </a:bodyPr>
          <a:lstStyle/>
          <a:p>
            <a:r>
              <a:rPr lang="en-US" sz="1400" dirty="0"/>
              <a:t>C. </a:t>
            </a:r>
            <a:r>
              <a:rPr lang="en-US" sz="1400" dirty="0" err="1"/>
              <a:t>Marnay</a:t>
            </a:r>
            <a:r>
              <a:rPr lang="en-US" sz="1400" dirty="0"/>
              <a:t> et al “Future Roles of </a:t>
            </a:r>
            <a:r>
              <a:rPr lang="en-US" sz="1400" dirty="0" err="1"/>
              <a:t>Milli</a:t>
            </a:r>
            <a:r>
              <a:rPr lang="en-US" sz="1400" dirty="0"/>
              <a:t>-, Micro-, and Nano- Grids</a:t>
            </a:r>
            <a:r>
              <a:rPr lang="en-US" sz="1400" dirty="0" smtClean="0"/>
              <a:t>,” CIGRÉ International Symposium, Bologna, Italy, September, 2011</a:t>
            </a:r>
            <a:endParaRPr lang="en-US" sz="1400" dirty="0"/>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11</a:t>
            </a:fld>
            <a:endParaRPr lang="en-US"/>
          </a:p>
        </p:txBody>
      </p:sp>
    </p:spTree>
    <p:extLst>
      <p:ext uri="{BB962C8B-B14F-4D97-AF65-F5344CB8AC3E}">
        <p14:creationId xmlns:p14="http://schemas.microsoft.com/office/powerpoint/2010/main" val="27836719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of microgrids</a:t>
            </a:r>
            <a:endParaRPr lang="en-US" dirty="0"/>
          </a:p>
        </p:txBody>
      </p:sp>
      <p:sp>
        <p:nvSpPr>
          <p:cNvPr id="3" name="Content Placeholder 2"/>
          <p:cNvSpPr>
            <a:spLocks noGrp="1"/>
          </p:cNvSpPr>
          <p:nvPr>
            <p:ph idx="1"/>
          </p:nvPr>
        </p:nvSpPr>
        <p:spPr/>
        <p:txBody>
          <a:bodyPr>
            <a:normAutofit/>
          </a:bodyPr>
          <a:lstStyle/>
          <a:p>
            <a:r>
              <a:rPr lang="en-US" dirty="0" smtClean="0"/>
              <a:t>Utility Microgrids: Urban and rural</a:t>
            </a:r>
          </a:p>
          <a:p>
            <a:pPr lvl="1"/>
            <a:r>
              <a:rPr lang="en-US" dirty="0" smtClean="0"/>
              <a:t>Objectives: Outage management and renewable integration</a:t>
            </a:r>
          </a:p>
          <a:p>
            <a:pPr lvl="1"/>
            <a:r>
              <a:rPr lang="en-US" dirty="0" smtClean="0"/>
              <a:t>Transition to grid independent or isolated operation: faults, maintenance</a:t>
            </a:r>
          </a:p>
          <a:p>
            <a:r>
              <a:rPr lang="en-US" dirty="0" smtClean="0"/>
              <a:t>Industrial/commercial microgrids: multi- and single-facility</a:t>
            </a:r>
          </a:p>
          <a:p>
            <a:pPr lvl="1"/>
            <a:r>
              <a:rPr lang="en-US" dirty="0" smtClean="0"/>
              <a:t>Objectives: Power quality, reliability and efficiency</a:t>
            </a:r>
          </a:p>
          <a:p>
            <a:pPr lvl="1"/>
            <a:r>
              <a:rPr lang="en-US" dirty="0"/>
              <a:t>Transition to grid independent or isolated operation: </a:t>
            </a:r>
            <a:r>
              <a:rPr lang="en-US" dirty="0" smtClean="0"/>
              <a:t>faults, power quality, energy price, maintenance</a:t>
            </a:r>
          </a:p>
          <a:p>
            <a:r>
              <a:rPr lang="en-US" dirty="0" smtClean="0"/>
              <a:t>Remote microgrids</a:t>
            </a:r>
          </a:p>
          <a:p>
            <a:pPr lvl="1"/>
            <a:r>
              <a:rPr lang="en-US" dirty="0" smtClean="0"/>
              <a:t>Objectives: Electrification of remote areas, reduce fuel consumption through renewable integration</a:t>
            </a:r>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12</a:t>
            </a:fld>
            <a:endParaRPr lang="en-US"/>
          </a:p>
        </p:txBody>
      </p:sp>
    </p:spTree>
    <p:extLst>
      <p:ext uri="{BB962C8B-B14F-4D97-AF65-F5344CB8AC3E}">
        <p14:creationId xmlns:p14="http://schemas.microsoft.com/office/powerpoint/2010/main" val="24139709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Microgrid </a:t>
            </a:r>
            <a:r>
              <a:rPr lang="en-US" dirty="0"/>
              <a:t>c</a:t>
            </a:r>
            <a:r>
              <a:rPr lang="en-US" dirty="0" smtClean="0"/>
              <a:t>omponents</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447800"/>
            <a:ext cx="7177088" cy="424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90600" y="5864423"/>
            <a:ext cx="7467600" cy="307777"/>
          </a:xfrm>
          <a:prstGeom prst="rect">
            <a:avLst/>
          </a:prstGeom>
        </p:spPr>
        <p:txBody>
          <a:bodyPr wrap="square">
            <a:spAutoFit/>
          </a:bodyPr>
          <a:lstStyle/>
          <a:p>
            <a:r>
              <a:rPr lang="en-US" sz="1400" dirty="0"/>
              <a:t>B. </a:t>
            </a:r>
            <a:r>
              <a:rPr lang="en-US" sz="1400" dirty="0" err="1"/>
              <a:t>Kroposki</a:t>
            </a:r>
            <a:r>
              <a:rPr lang="en-US" sz="1400" dirty="0"/>
              <a:t> et al, “Making microgrids work,” IEEE Power &amp; Energy Magazine, May/June 2008</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13</a:t>
            </a:fld>
            <a:endParaRPr lang="en-US"/>
          </a:p>
        </p:txBody>
      </p:sp>
    </p:spTree>
    <p:extLst>
      <p:ext uri="{BB962C8B-B14F-4D97-AF65-F5344CB8AC3E}">
        <p14:creationId xmlns:p14="http://schemas.microsoft.com/office/powerpoint/2010/main" val="8790557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generation</a:t>
            </a:r>
            <a:endParaRPr lang="en-US" dirty="0"/>
          </a:p>
        </p:txBody>
      </p:sp>
      <p:sp>
        <p:nvSpPr>
          <p:cNvPr id="3" name="Content Placeholder 2"/>
          <p:cNvSpPr>
            <a:spLocks noGrp="1"/>
          </p:cNvSpPr>
          <p:nvPr>
            <p:ph idx="1"/>
          </p:nvPr>
        </p:nvSpPr>
        <p:spPr/>
        <p:txBody>
          <a:bodyPr/>
          <a:lstStyle/>
          <a:p>
            <a:r>
              <a:rPr lang="en-US" dirty="0" smtClean="0"/>
              <a:t>Combined heat and power systems</a:t>
            </a:r>
          </a:p>
          <a:p>
            <a:r>
              <a:rPr lang="en-US" dirty="0" smtClean="0"/>
              <a:t>Photovoltaic generators</a:t>
            </a:r>
          </a:p>
          <a:p>
            <a:r>
              <a:rPr lang="en-US" dirty="0" smtClean="0"/>
              <a:t>Wind turbines</a:t>
            </a:r>
          </a:p>
          <a:p>
            <a:r>
              <a:rPr lang="en-US" dirty="0" err="1" smtClean="0"/>
              <a:t>Microturbines</a:t>
            </a:r>
            <a:endParaRPr lang="en-US" dirty="0" smtClean="0"/>
          </a:p>
          <a:p>
            <a:r>
              <a:rPr lang="en-US" dirty="0" smtClean="0"/>
              <a:t>Fuel cells</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14</a:t>
            </a:fld>
            <a:endParaRPr lang="en-US"/>
          </a:p>
        </p:txBody>
      </p:sp>
    </p:spTree>
    <p:extLst>
      <p:ext uri="{BB962C8B-B14F-4D97-AF65-F5344CB8AC3E}">
        <p14:creationId xmlns:p14="http://schemas.microsoft.com/office/powerpoint/2010/main" val="21247658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Storage</a:t>
            </a:r>
            <a:endParaRPr lang="en-US" dirty="0"/>
          </a:p>
        </p:txBody>
      </p:sp>
      <p:sp>
        <p:nvSpPr>
          <p:cNvPr id="3" name="Content Placeholder 2"/>
          <p:cNvSpPr>
            <a:spLocks noGrp="1"/>
          </p:cNvSpPr>
          <p:nvPr>
            <p:ph idx="1"/>
          </p:nvPr>
        </p:nvSpPr>
        <p:spPr/>
        <p:txBody>
          <a:bodyPr/>
          <a:lstStyle/>
          <a:p>
            <a:r>
              <a:rPr lang="en-US" dirty="0" smtClean="0"/>
              <a:t>Community storage (e.g. batteries, flywheels)</a:t>
            </a:r>
          </a:p>
          <a:p>
            <a:r>
              <a:rPr lang="en-US" dirty="0" smtClean="0"/>
              <a:t>Thermal storage</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15</a:t>
            </a:fld>
            <a:endParaRPr lang="en-US"/>
          </a:p>
        </p:txBody>
      </p:sp>
    </p:spTree>
    <p:extLst>
      <p:ext uri="{BB962C8B-B14F-4D97-AF65-F5344CB8AC3E}">
        <p14:creationId xmlns:p14="http://schemas.microsoft.com/office/powerpoint/2010/main" val="30702916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Demand response</a:t>
            </a:r>
            <a:endParaRPr lang="en-US" dirty="0"/>
          </a:p>
        </p:txBody>
      </p:sp>
      <p:sp>
        <p:nvSpPr>
          <p:cNvPr id="3" name="Content Placeholder 2"/>
          <p:cNvSpPr>
            <a:spLocks noGrp="1"/>
          </p:cNvSpPr>
          <p:nvPr>
            <p:ph idx="1"/>
          </p:nvPr>
        </p:nvSpPr>
        <p:spPr/>
        <p:txBody>
          <a:bodyPr/>
          <a:lstStyle/>
          <a:p>
            <a:r>
              <a:rPr lang="en-US" dirty="0" smtClean="0"/>
              <a:t>Sensitivity to electricity price</a:t>
            </a:r>
          </a:p>
          <a:p>
            <a:r>
              <a:rPr lang="en-US" dirty="0" smtClean="0"/>
              <a:t>Grid support for stressed condition</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16</a:t>
            </a:fld>
            <a:endParaRPr lang="en-US"/>
          </a:p>
        </p:txBody>
      </p:sp>
    </p:spTree>
    <p:extLst>
      <p:ext uri="{BB962C8B-B14F-4D97-AF65-F5344CB8AC3E}">
        <p14:creationId xmlns:p14="http://schemas.microsoft.com/office/powerpoint/2010/main" val="16311795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Interconnection switch</a:t>
            </a:r>
            <a:endParaRPr lang="en-US" dirty="0"/>
          </a:p>
        </p:txBody>
      </p:sp>
      <p:sp>
        <p:nvSpPr>
          <p:cNvPr id="4" name="Content Placeholder 3"/>
          <p:cNvSpPr>
            <a:spLocks noGrp="1"/>
          </p:cNvSpPr>
          <p:nvPr>
            <p:ph sz="half" idx="1"/>
          </p:nvPr>
        </p:nvSpPr>
        <p:spPr/>
        <p:txBody>
          <a:bodyPr/>
          <a:lstStyle/>
          <a:p>
            <a:r>
              <a:rPr lang="en-US" dirty="0" smtClean="0"/>
              <a:t>Consolidated power switching protective relay metering and communications</a:t>
            </a:r>
          </a:p>
          <a:p>
            <a:r>
              <a:rPr lang="en-US" dirty="0" smtClean="0"/>
              <a:t>Either circuit breaker or semiconductor-based static switches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981200"/>
            <a:ext cx="4694541" cy="315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490260" y="5334000"/>
            <a:ext cx="4348940" cy="461665"/>
          </a:xfrm>
          <a:prstGeom prst="rect">
            <a:avLst/>
          </a:prstGeom>
        </p:spPr>
        <p:txBody>
          <a:bodyPr wrap="square">
            <a:spAutoFit/>
          </a:bodyPr>
          <a:lstStyle/>
          <a:p>
            <a:r>
              <a:rPr lang="en-US" sz="1200" dirty="0"/>
              <a:t>B. </a:t>
            </a:r>
            <a:r>
              <a:rPr lang="en-US" sz="1200" dirty="0" err="1"/>
              <a:t>Kroposki</a:t>
            </a:r>
            <a:r>
              <a:rPr lang="en-US" sz="1200" dirty="0"/>
              <a:t> et al, “Making microgrids work,” IEEE Power &amp; Energy Magazine, May/June 2008</a:t>
            </a:r>
          </a:p>
        </p:txBody>
      </p:sp>
      <p:sp>
        <p:nvSpPr>
          <p:cNvPr id="3" name="Slide Number Placeholder 2"/>
          <p:cNvSpPr>
            <a:spLocks noGrp="1"/>
          </p:cNvSpPr>
          <p:nvPr>
            <p:ph type="sldNum" sz="quarter" idx="12"/>
          </p:nvPr>
        </p:nvSpPr>
        <p:spPr/>
        <p:txBody>
          <a:bodyPr/>
          <a:lstStyle/>
          <a:p>
            <a:pPr>
              <a:defRPr/>
            </a:pPr>
            <a:fld id="{0B7F4CC6-FBC2-401F-B47B-6E15E8F7CDF0}" type="slidenum">
              <a:rPr lang="en-US" smtClean="0"/>
              <a:pPr>
                <a:defRPr/>
              </a:pPr>
              <a:t>17</a:t>
            </a:fld>
            <a:endParaRPr lang="en-US"/>
          </a:p>
        </p:txBody>
      </p:sp>
    </p:spTree>
    <p:extLst>
      <p:ext uri="{BB962C8B-B14F-4D97-AF65-F5344CB8AC3E}">
        <p14:creationId xmlns:p14="http://schemas.microsoft.com/office/powerpoint/2010/main" val="1695889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2: Micro-Grid Configurations</a:t>
            </a:r>
          </a:p>
        </p:txBody>
      </p:sp>
      <p:sp>
        <p:nvSpPr>
          <p:cNvPr id="5" name="Content Placeholder 4"/>
          <p:cNvSpPr>
            <a:spLocks noGrp="1"/>
          </p:cNvSpPr>
          <p:nvPr>
            <p:ph sz="half" idx="1"/>
          </p:nvPr>
        </p:nvSpPr>
        <p:spPr/>
        <p:txBody>
          <a:bodyPr/>
          <a:lstStyle/>
          <a:p>
            <a:r>
              <a:rPr lang="en-US" dirty="0" smtClean="0"/>
              <a:t>Part 1: Micro-Grid Overview</a:t>
            </a:r>
          </a:p>
          <a:p>
            <a:endParaRPr lang="en-US" dirty="0" smtClean="0"/>
          </a:p>
          <a:p>
            <a:r>
              <a:rPr lang="en-US" dirty="0" smtClean="0"/>
              <a:t>Part 2: Micro-Grid Configurations</a:t>
            </a:r>
          </a:p>
          <a:p>
            <a:endParaRPr lang="en-US" dirty="0" smtClean="0"/>
          </a:p>
          <a:p>
            <a:r>
              <a:rPr lang="en-US" dirty="0" smtClean="0"/>
              <a:t>Part 3: …</a:t>
            </a:r>
          </a:p>
          <a:p>
            <a:endParaRPr lang="en-US" dirty="0"/>
          </a:p>
          <a:p>
            <a:r>
              <a:rPr lang="en-US" dirty="0" smtClean="0"/>
              <a:t>Part 4: …</a:t>
            </a:r>
            <a:endParaRPr lang="en-US" dirty="0"/>
          </a:p>
        </p:txBody>
      </p:sp>
      <p:sp>
        <p:nvSpPr>
          <p:cNvPr id="2" name="Content Placeholder 1"/>
          <p:cNvSpPr>
            <a:spLocks noGrp="1"/>
          </p:cNvSpPr>
          <p:nvPr>
            <p:ph sz="half" idx="2"/>
          </p:nvPr>
        </p:nvSpPr>
        <p:spPr/>
        <p:txBody>
          <a:bodyPr/>
          <a:lstStyle/>
          <a:p>
            <a:endParaRPr lang="en-US"/>
          </a:p>
        </p:txBody>
      </p:sp>
    </p:spTree>
    <p:extLst>
      <p:ext uri="{BB962C8B-B14F-4D97-AF65-F5344CB8AC3E}">
        <p14:creationId xmlns:p14="http://schemas.microsoft.com/office/powerpoint/2010/main" val="1201867076"/>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topologies</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43000"/>
            <a:ext cx="6477000" cy="4599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14400" y="6200001"/>
            <a:ext cx="7543800" cy="276999"/>
          </a:xfrm>
          <a:prstGeom prst="rect">
            <a:avLst/>
          </a:prstGeom>
        </p:spPr>
        <p:txBody>
          <a:bodyPr wrap="square">
            <a:spAutoFit/>
          </a:bodyPr>
          <a:lstStyle/>
          <a:p>
            <a:r>
              <a:rPr lang="en-US" sz="1200" dirty="0"/>
              <a:t>J. </a:t>
            </a:r>
            <a:r>
              <a:rPr lang="en-US" sz="1200" dirty="0" err="1"/>
              <a:t>Driesen</a:t>
            </a:r>
            <a:r>
              <a:rPr lang="en-US" sz="1200" dirty="0"/>
              <a:t> et al, “Design for distributed energy resources,” IEEE Power &amp; Energy Magazine, May/June 2008</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19</a:t>
            </a:fld>
            <a:endParaRPr lang="en-US"/>
          </a:p>
        </p:txBody>
      </p:sp>
    </p:spTree>
    <p:extLst>
      <p:ext uri="{BB962C8B-B14F-4D97-AF65-F5344CB8AC3E}">
        <p14:creationId xmlns:p14="http://schemas.microsoft.com/office/powerpoint/2010/main" val="32719001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10 Overview</a:t>
            </a:r>
            <a:endParaRPr lang="en-US" dirty="0"/>
          </a:p>
        </p:txBody>
      </p:sp>
      <p:sp>
        <p:nvSpPr>
          <p:cNvPr id="5" name="Content Placeholder 4"/>
          <p:cNvSpPr>
            <a:spLocks noGrp="1"/>
          </p:cNvSpPr>
          <p:nvPr>
            <p:ph idx="1"/>
          </p:nvPr>
        </p:nvSpPr>
        <p:spPr/>
        <p:txBody>
          <a:bodyPr/>
          <a:lstStyle/>
          <a:p>
            <a:r>
              <a:rPr lang="en-US" dirty="0" smtClean="0"/>
              <a:t>Part 1: Micro-Grid Overview</a:t>
            </a:r>
          </a:p>
          <a:p>
            <a:endParaRPr lang="en-US" dirty="0" smtClean="0"/>
          </a:p>
          <a:p>
            <a:r>
              <a:rPr lang="en-US" dirty="0" smtClean="0"/>
              <a:t>Part 2: Micro-Grid Configurations</a:t>
            </a:r>
          </a:p>
          <a:p>
            <a:endParaRPr lang="en-US" dirty="0" smtClean="0"/>
          </a:p>
          <a:p>
            <a:r>
              <a:rPr lang="en-US" dirty="0" smtClean="0"/>
              <a:t>Part 3: Existing Micro-Girds</a:t>
            </a:r>
          </a:p>
          <a:p>
            <a:endParaRPr lang="en-US" dirty="0"/>
          </a:p>
          <a:p>
            <a:r>
              <a:rPr lang="en-US" dirty="0" smtClean="0"/>
              <a:t>Part 4: Micro-Grid Control</a:t>
            </a:r>
            <a:endParaRPr lang="en-US" dirty="0"/>
          </a:p>
        </p:txBody>
      </p:sp>
    </p:spTree>
    <p:extLst>
      <p:ext uri="{BB962C8B-B14F-4D97-AF65-F5344CB8AC3E}">
        <p14:creationId xmlns:p14="http://schemas.microsoft.com/office/powerpoint/2010/main" val="2703545982"/>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Microgrids typical topologies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143000"/>
            <a:ext cx="6295359"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20</a:t>
            </a:fld>
            <a:endParaRPr lang="en-US"/>
          </a:p>
        </p:txBody>
      </p:sp>
    </p:spTree>
    <p:extLst>
      <p:ext uri="{BB962C8B-B14F-4D97-AF65-F5344CB8AC3E}">
        <p14:creationId xmlns:p14="http://schemas.microsoft.com/office/powerpoint/2010/main" val="9776490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electric power system (EPS) island</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905000"/>
            <a:ext cx="6686550" cy="447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21</a:t>
            </a:fld>
            <a:endParaRPr lang="en-US"/>
          </a:p>
        </p:txBody>
      </p:sp>
    </p:spTree>
    <p:extLst>
      <p:ext uri="{BB962C8B-B14F-4D97-AF65-F5344CB8AC3E}">
        <p14:creationId xmlns:p14="http://schemas.microsoft.com/office/powerpoint/2010/main" val="218663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island</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575" y="1905000"/>
            <a:ext cx="6546850" cy="452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22</a:t>
            </a:fld>
            <a:endParaRPr lang="en-US"/>
          </a:p>
        </p:txBody>
      </p:sp>
    </p:spTree>
    <p:extLst>
      <p:ext uri="{BB962C8B-B14F-4D97-AF65-F5344CB8AC3E}">
        <p14:creationId xmlns:p14="http://schemas.microsoft.com/office/powerpoint/2010/main" val="41044028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Lateral island</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057400"/>
            <a:ext cx="6254750"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23</a:t>
            </a:fld>
            <a:endParaRPr lang="en-US"/>
          </a:p>
        </p:txBody>
      </p:sp>
    </p:spTree>
    <p:extLst>
      <p:ext uri="{BB962C8B-B14F-4D97-AF65-F5344CB8AC3E}">
        <p14:creationId xmlns:p14="http://schemas.microsoft.com/office/powerpoint/2010/main" val="33172506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Circuit island</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8900" y="1981200"/>
            <a:ext cx="6426200" cy="429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24</a:t>
            </a:fld>
            <a:endParaRPr lang="en-US"/>
          </a:p>
        </p:txBody>
      </p:sp>
    </p:spTree>
    <p:extLst>
      <p:ext uri="{BB962C8B-B14F-4D97-AF65-F5344CB8AC3E}">
        <p14:creationId xmlns:p14="http://schemas.microsoft.com/office/powerpoint/2010/main" val="27941758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bus island</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172" y="1905000"/>
            <a:ext cx="6426200" cy="448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25</a:t>
            </a:fld>
            <a:endParaRPr lang="en-US"/>
          </a:p>
        </p:txBody>
      </p:sp>
    </p:spTree>
    <p:extLst>
      <p:ext uri="{BB962C8B-B14F-4D97-AF65-F5344CB8AC3E}">
        <p14:creationId xmlns:p14="http://schemas.microsoft.com/office/powerpoint/2010/main" val="42166840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island</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1447800"/>
            <a:ext cx="6502400" cy="518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26</a:t>
            </a:fld>
            <a:endParaRPr lang="en-US"/>
          </a:p>
        </p:txBody>
      </p:sp>
    </p:spTree>
    <p:extLst>
      <p:ext uri="{BB962C8B-B14F-4D97-AF65-F5344CB8AC3E}">
        <p14:creationId xmlns:p14="http://schemas.microsoft.com/office/powerpoint/2010/main" val="23627667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Adjacent circuit island</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275" y="1371600"/>
            <a:ext cx="6775450"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27</a:t>
            </a:fld>
            <a:endParaRPr lang="en-US"/>
          </a:p>
        </p:txBody>
      </p:sp>
    </p:spTree>
    <p:extLst>
      <p:ext uri="{BB962C8B-B14F-4D97-AF65-F5344CB8AC3E}">
        <p14:creationId xmlns:p14="http://schemas.microsoft.com/office/powerpoint/2010/main" val="35818031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exchange</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275" y="1676400"/>
            <a:ext cx="6521450" cy="507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28</a:t>
            </a:fld>
            <a:endParaRPr lang="en-US"/>
          </a:p>
        </p:txBody>
      </p:sp>
    </p:spTree>
    <p:extLst>
      <p:ext uri="{BB962C8B-B14F-4D97-AF65-F5344CB8AC3E}">
        <p14:creationId xmlns:p14="http://schemas.microsoft.com/office/powerpoint/2010/main" val="34988788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Stakeholders</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591189"/>
            <a:ext cx="6305550" cy="4752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29</a:t>
            </a:fld>
            <a:endParaRPr lang="en-US"/>
          </a:p>
        </p:txBody>
      </p:sp>
    </p:spTree>
    <p:extLst>
      <p:ext uri="{BB962C8B-B14F-4D97-AF65-F5344CB8AC3E}">
        <p14:creationId xmlns:p14="http://schemas.microsoft.com/office/powerpoint/2010/main" val="26468070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1: Micro-Grid Overview</a:t>
            </a:r>
          </a:p>
        </p:txBody>
      </p:sp>
      <p:sp>
        <p:nvSpPr>
          <p:cNvPr id="5" name="Content Placeholder 4"/>
          <p:cNvSpPr>
            <a:spLocks noGrp="1"/>
          </p:cNvSpPr>
          <p:nvPr>
            <p:ph sz="half" idx="1"/>
          </p:nvPr>
        </p:nvSpPr>
        <p:spPr/>
        <p:txBody>
          <a:bodyPr/>
          <a:lstStyle/>
          <a:p>
            <a:r>
              <a:rPr lang="en-US" dirty="0" smtClean="0"/>
              <a:t>Part 1: Micro-Grid Overview</a:t>
            </a:r>
          </a:p>
          <a:p>
            <a:endParaRPr lang="en-US" dirty="0" smtClean="0"/>
          </a:p>
          <a:p>
            <a:r>
              <a:rPr lang="en-US" dirty="0" smtClean="0"/>
              <a:t>Part 2: Micro-Grid Configurations</a:t>
            </a:r>
          </a:p>
          <a:p>
            <a:endParaRPr lang="en-US" dirty="0" smtClean="0"/>
          </a:p>
          <a:p>
            <a:r>
              <a:rPr lang="en-US" dirty="0" smtClean="0"/>
              <a:t>Part 3: …</a:t>
            </a:r>
          </a:p>
          <a:p>
            <a:endParaRPr lang="en-US" dirty="0"/>
          </a:p>
          <a:p>
            <a:r>
              <a:rPr lang="en-US" dirty="0" smtClean="0"/>
              <a:t>Part 4: …</a:t>
            </a:r>
            <a:endParaRPr lang="en-US" dirty="0"/>
          </a:p>
        </p:txBody>
      </p:sp>
      <p:sp>
        <p:nvSpPr>
          <p:cNvPr id="2" name="Content Placeholder 1"/>
          <p:cNvSpPr>
            <a:spLocks noGrp="1"/>
          </p:cNvSpPr>
          <p:nvPr>
            <p:ph sz="half" idx="2"/>
          </p:nvPr>
        </p:nvSpPr>
        <p:spPr/>
        <p:txBody>
          <a:bodyPr/>
          <a:lstStyle/>
          <a:p>
            <a:endParaRPr lang="en-US"/>
          </a:p>
        </p:txBody>
      </p:sp>
    </p:spTree>
    <p:extLst>
      <p:ext uri="{BB962C8B-B14F-4D97-AF65-F5344CB8AC3E}">
        <p14:creationId xmlns:p14="http://schemas.microsoft.com/office/powerpoint/2010/main" val="1498046026"/>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3: Existing Micro-Girds</a:t>
            </a:r>
          </a:p>
        </p:txBody>
      </p:sp>
      <p:sp>
        <p:nvSpPr>
          <p:cNvPr id="5" name="Content Placeholder 4"/>
          <p:cNvSpPr>
            <a:spLocks noGrp="1"/>
          </p:cNvSpPr>
          <p:nvPr>
            <p:ph sz="half" idx="1"/>
          </p:nvPr>
        </p:nvSpPr>
        <p:spPr/>
        <p:txBody>
          <a:bodyPr>
            <a:normAutofit/>
          </a:bodyPr>
          <a:lstStyle/>
          <a:p>
            <a:r>
              <a:rPr lang="en-US" dirty="0" smtClean="0"/>
              <a:t>United States</a:t>
            </a:r>
          </a:p>
          <a:p>
            <a:r>
              <a:rPr lang="en-US" dirty="0" smtClean="0"/>
              <a:t>Europe</a:t>
            </a:r>
          </a:p>
          <a:p>
            <a:r>
              <a:rPr lang="en-US" dirty="0" smtClean="0"/>
              <a:t>Japan</a:t>
            </a:r>
          </a:p>
          <a:p>
            <a:r>
              <a:rPr lang="en-US" dirty="0" smtClean="0"/>
              <a:t>Canada</a:t>
            </a:r>
          </a:p>
        </p:txBody>
      </p:sp>
      <p:sp>
        <p:nvSpPr>
          <p:cNvPr id="2" name="Content Placeholder 1"/>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2891684272"/>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 Micro-Grids</a:t>
            </a:r>
            <a:endParaRPr lang="en-US" dirty="0"/>
          </a:p>
        </p:txBody>
      </p:sp>
      <p:sp>
        <p:nvSpPr>
          <p:cNvPr id="3" name="Content Placeholder 2"/>
          <p:cNvSpPr>
            <a:spLocks noGrp="1"/>
          </p:cNvSpPr>
          <p:nvPr>
            <p:ph sz="half" idx="1"/>
          </p:nvPr>
        </p:nvSpPr>
        <p:spPr/>
        <p:txBody>
          <a:bodyPr>
            <a:normAutofit/>
          </a:bodyPr>
          <a:lstStyle/>
          <a:p>
            <a:r>
              <a:rPr lang="en-US" sz="2000" dirty="0" smtClean="0"/>
              <a:t>Dolan technology center (Ohio)</a:t>
            </a:r>
          </a:p>
          <a:p>
            <a:r>
              <a:rPr lang="en-US" sz="2000" dirty="0" smtClean="0"/>
              <a:t>GE global research microgrid: microgrid energy management (demonstration to end in 2008?)</a:t>
            </a:r>
          </a:p>
          <a:p>
            <a:r>
              <a:rPr lang="en-US" sz="2000" dirty="0" smtClean="0"/>
              <a:t>Perfect power at the Illinois Institute of Technology</a:t>
            </a:r>
          </a:p>
          <a:p>
            <a:r>
              <a:rPr lang="en-US" sz="2000" dirty="0" smtClean="0"/>
              <a:t>Military bases: Twenty-nine </a:t>
            </a:r>
            <a:r>
              <a:rPr lang="en-US" sz="2000" dirty="0"/>
              <a:t>Palms </a:t>
            </a:r>
            <a:r>
              <a:rPr lang="en-US" sz="2000" dirty="0" smtClean="0"/>
              <a:t>Microgrid (GE), </a:t>
            </a:r>
            <a:r>
              <a:rPr lang="en-US" sz="2000" dirty="0"/>
              <a:t>Fort </a:t>
            </a:r>
            <a:r>
              <a:rPr lang="en-US" sz="2000" dirty="0" smtClean="0"/>
              <a:t>Bragg</a:t>
            </a:r>
          </a:p>
        </p:txBody>
      </p:sp>
      <p:sp>
        <p:nvSpPr>
          <p:cNvPr id="5" name="Content Placeholder 4"/>
          <p:cNvSpPr>
            <a:spLocks noGrp="1"/>
          </p:cNvSpPr>
          <p:nvPr>
            <p:ph sz="half" idx="2"/>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31</a:t>
            </a:fld>
            <a:endParaRPr lang="en-US"/>
          </a:p>
        </p:txBody>
      </p:sp>
    </p:spTree>
    <p:extLst>
      <p:ext uri="{BB962C8B-B14F-4D97-AF65-F5344CB8AC3E}">
        <p14:creationId xmlns:p14="http://schemas.microsoft.com/office/powerpoint/2010/main" val="3257181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European Micro-Grids</a:t>
            </a:r>
            <a:endParaRPr lang="en-US" dirty="0"/>
          </a:p>
        </p:txBody>
      </p:sp>
      <p:sp>
        <p:nvSpPr>
          <p:cNvPr id="3" name="Content Placeholder 2"/>
          <p:cNvSpPr>
            <a:spLocks noGrp="1"/>
          </p:cNvSpPr>
          <p:nvPr>
            <p:ph sz="half" idx="1"/>
          </p:nvPr>
        </p:nvSpPr>
        <p:spPr/>
        <p:txBody>
          <a:bodyPr>
            <a:normAutofit/>
          </a:bodyPr>
          <a:lstStyle/>
          <a:p>
            <a:r>
              <a:rPr lang="en-US" dirty="0" err="1" smtClean="0"/>
              <a:t>Kythnos</a:t>
            </a:r>
            <a:r>
              <a:rPr lang="en-US" dirty="0" smtClean="0"/>
              <a:t> </a:t>
            </a:r>
            <a:r>
              <a:rPr lang="en-US" dirty="0"/>
              <a:t>island (Greece</a:t>
            </a:r>
            <a:r>
              <a:rPr lang="en-US" dirty="0" smtClean="0"/>
              <a:t>)</a:t>
            </a:r>
          </a:p>
          <a:p>
            <a:endParaRPr lang="en-US" dirty="0"/>
          </a:p>
          <a:p>
            <a:r>
              <a:rPr lang="en-US" dirty="0" err="1"/>
              <a:t>Continuon’s</a:t>
            </a:r>
            <a:r>
              <a:rPr lang="en-US" dirty="0"/>
              <a:t> MV/LV facility (Netherlands</a:t>
            </a:r>
            <a:r>
              <a:rPr lang="en-US" dirty="0" smtClean="0"/>
              <a:t>)</a:t>
            </a:r>
          </a:p>
          <a:p>
            <a:endParaRPr lang="en-US" dirty="0"/>
          </a:p>
          <a:p>
            <a:r>
              <a:rPr lang="en-US" dirty="0"/>
              <a:t>MVV Residential demonstration (Germany)</a:t>
            </a:r>
          </a:p>
          <a:p>
            <a:endParaRPr lang="en-US" dirty="0"/>
          </a:p>
        </p:txBody>
      </p:sp>
      <p:sp>
        <p:nvSpPr>
          <p:cNvPr id="5" name="Content Placeholder 4"/>
          <p:cNvSpPr>
            <a:spLocks noGrp="1"/>
          </p:cNvSpPr>
          <p:nvPr>
            <p:ph sz="half" idx="2"/>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32</a:t>
            </a:fld>
            <a:endParaRPr lang="en-US"/>
          </a:p>
        </p:txBody>
      </p:sp>
    </p:spTree>
    <p:extLst>
      <p:ext uri="{BB962C8B-B14F-4D97-AF65-F5344CB8AC3E}">
        <p14:creationId xmlns:p14="http://schemas.microsoft.com/office/powerpoint/2010/main" val="12201445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Japanese Micro-Grids</a:t>
            </a:r>
            <a:endParaRPr lang="en-US" dirty="0"/>
          </a:p>
        </p:txBody>
      </p:sp>
      <p:sp>
        <p:nvSpPr>
          <p:cNvPr id="3" name="Content Placeholder 2"/>
          <p:cNvSpPr>
            <a:spLocks noGrp="1"/>
          </p:cNvSpPr>
          <p:nvPr>
            <p:ph sz="half" idx="1"/>
          </p:nvPr>
        </p:nvSpPr>
        <p:spPr/>
        <p:txBody>
          <a:bodyPr>
            <a:normAutofit/>
          </a:bodyPr>
          <a:lstStyle/>
          <a:p>
            <a:r>
              <a:rPr lang="en-US" sz="2000" dirty="0" smtClean="0"/>
              <a:t>Aomori </a:t>
            </a:r>
            <a:r>
              <a:rPr lang="en-US" sz="2000" dirty="0"/>
              <a:t>(PV, WT, and biogas, biomass, provide electricity and heat, lead acid battery, )</a:t>
            </a:r>
          </a:p>
          <a:p>
            <a:r>
              <a:rPr lang="en-US" sz="2000" dirty="0"/>
              <a:t>Aichi (fuel cells, biogas, PV, </a:t>
            </a:r>
            <a:r>
              <a:rPr lang="en-US" sz="2000" dirty="0" err="1"/>
              <a:t>NaS</a:t>
            </a:r>
            <a:r>
              <a:rPr lang="en-US" sz="2000" dirty="0"/>
              <a:t> battery, islanding tests)</a:t>
            </a:r>
          </a:p>
          <a:p>
            <a:r>
              <a:rPr lang="en-US" sz="2000" dirty="0"/>
              <a:t>Kyoto (PV, WT, biogas, fuel cells, battery)</a:t>
            </a:r>
          </a:p>
          <a:p>
            <a:r>
              <a:rPr lang="en-US" sz="2000" dirty="0"/>
              <a:t>Sendai (demonstrate multiple PQR levels)</a:t>
            </a:r>
          </a:p>
          <a:p>
            <a:r>
              <a:rPr lang="en-US" sz="2000" dirty="0"/>
              <a:t>Private sector: Shimizu Corporation, Tokyo Gas</a:t>
            </a:r>
          </a:p>
          <a:p>
            <a:endParaRPr lang="en-US" sz="2000" dirty="0"/>
          </a:p>
          <a:p>
            <a:endParaRPr lang="en-US" sz="2000" dirty="0"/>
          </a:p>
        </p:txBody>
      </p:sp>
      <p:sp>
        <p:nvSpPr>
          <p:cNvPr id="5" name="Content Placeholder 4"/>
          <p:cNvSpPr>
            <a:spLocks noGrp="1"/>
          </p:cNvSpPr>
          <p:nvPr>
            <p:ph sz="half" idx="2"/>
          </p:nvPr>
        </p:nvSpPr>
        <p:spPr/>
        <p:txBody>
          <a:bodyPr>
            <a:normAutofit/>
          </a:bodyPr>
          <a:lstStyle/>
          <a:p>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33</a:t>
            </a:fld>
            <a:endParaRPr lang="en-US"/>
          </a:p>
        </p:txBody>
      </p:sp>
    </p:spTree>
    <p:extLst>
      <p:ext uri="{BB962C8B-B14F-4D97-AF65-F5344CB8AC3E}">
        <p14:creationId xmlns:p14="http://schemas.microsoft.com/office/powerpoint/2010/main" val="7162414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Canadian Micro-Grids</a:t>
            </a:r>
            <a:endParaRPr lang="en-US" dirty="0"/>
          </a:p>
        </p:txBody>
      </p:sp>
      <p:sp>
        <p:nvSpPr>
          <p:cNvPr id="3" name="Content Placeholder 2"/>
          <p:cNvSpPr>
            <a:spLocks noGrp="1"/>
          </p:cNvSpPr>
          <p:nvPr>
            <p:ph sz="half" idx="1"/>
          </p:nvPr>
        </p:nvSpPr>
        <p:spPr/>
        <p:txBody>
          <a:bodyPr>
            <a:normAutofit/>
          </a:bodyPr>
          <a:lstStyle/>
          <a:p>
            <a:r>
              <a:rPr lang="en-US" sz="2000" dirty="0" smtClean="0"/>
              <a:t>Autonomous </a:t>
            </a:r>
            <a:r>
              <a:rPr lang="en-US" sz="2000" dirty="0"/>
              <a:t>remote microgrids: </a:t>
            </a:r>
            <a:r>
              <a:rPr lang="en-US" sz="2000" dirty="0" err="1"/>
              <a:t>Ramea</a:t>
            </a:r>
            <a:r>
              <a:rPr lang="en-US" sz="2000" dirty="0"/>
              <a:t> (wind-diesel, 1.2MW peak load, 395kW wind)</a:t>
            </a:r>
          </a:p>
          <a:p>
            <a:r>
              <a:rPr lang="en-US" sz="2000" dirty="0"/>
              <a:t>Grid connected: Fortis-Alberta (hydro-wind)</a:t>
            </a:r>
          </a:p>
          <a:p>
            <a:r>
              <a:rPr lang="en-US" sz="2000" dirty="0"/>
              <a:t>Planned microgrid islanding: BC Hydro Boston Bar (3MW peak load, 8.64MW run-of-river hydro), Hydro Quebec (15MW load, 31MW steam)</a:t>
            </a:r>
          </a:p>
        </p:txBody>
      </p:sp>
      <p:sp>
        <p:nvSpPr>
          <p:cNvPr id="5" name="Content Placeholder 4"/>
          <p:cNvSpPr>
            <a:spLocks noGrp="1"/>
          </p:cNvSpPr>
          <p:nvPr>
            <p:ph sz="half" idx="2"/>
          </p:nvPr>
        </p:nvSpPr>
        <p:spPr/>
        <p:txBody>
          <a:bodyPr>
            <a:normAutofit/>
          </a:bodyPr>
          <a:lstStyle/>
          <a:p>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34</a:t>
            </a:fld>
            <a:endParaRPr lang="en-US"/>
          </a:p>
        </p:txBody>
      </p:sp>
    </p:spTree>
    <p:extLst>
      <p:ext uri="{BB962C8B-B14F-4D97-AF65-F5344CB8AC3E}">
        <p14:creationId xmlns:p14="http://schemas.microsoft.com/office/powerpoint/2010/main" val="4296197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Sendai, Japan Microgrid</a:t>
            </a:r>
            <a:endParaRPr lang="en-US" dirty="0"/>
          </a:p>
        </p:txBody>
      </p:sp>
      <p:sp>
        <p:nvSpPr>
          <p:cNvPr id="3" name="Content Placeholder 2"/>
          <p:cNvSpPr>
            <a:spLocks noGrp="1"/>
          </p:cNvSpPr>
          <p:nvPr>
            <p:ph idx="1"/>
          </p:nvPr>
        </p:nvSpPr>
        <p:spPr>
          <a:xfrm>
            <a:off x="457200" y="1752601"/>
            <a:ext cx="3352800" cy="4953000"/>
          </a:xfrm>
        </p:spPr>
        <p:txBody>
          <a:bodyPr>
            <a:normAutofit/>
          </a:bodyPr>
          <a:lstStyle/>
          <a:p>
            <a:r>
              <a:rPr lang="en-US" dirty="0"/>
              <a:t>DC loads </a:t>
            </a:r>
            <a:r>
              <a:rPr lang="en-US" dirty="0" smtClean="0"/>
              <a:t>served </a:t>
            </a:r>
            <a:r>
              <a:rPr lang="en-US" dirty="0"/>
              <a:t>directly on a circuit dedicated to </a:t>
            </a:r>
            <a:r>
              <a:rPr lang="en-US" dirty="0" smtClean="0"/>
              <a:t>critical telecommunications equipment</a:t>
            </a:r>
          </a:p>
          <a:p>
            <a:r>
              <a:rPr lang="en-US" dirty="0" smtClean="0"/>
              <a:t>Multiple </a:t>
            </a:r>
            <a:r>
              <a:rPr lang="en-US" dirty="0"/>
              <a:t>qualities of AC </a:t>
            </a:r>
            <a:r>
              <a:rPr lang="en-US" dirty="0" smtClean="0"/>
              <a:t>services:</a:t>
            </a:r>
          </a:p>
          <a:p>
            <a:pPr lvl="1"/>
            <a:r>
              <a:rPr lang="en-US" dirty="0"/>
              <a:t>m</a:t>
            </a:r>
            <a:r>
              <a:rPr lang="en-US" dirty="0" smtClean="0"/>
              <a:t>edical school </a:t>
            </a:r>
          </a:p>
          <a:p>
            <a:pPr lvl="1"/>
            <a:r>
              <a:rPr lang="en-US" dirty="0" smtClean="0"/>
              <a:t>high school </a:t>
            </a:r>
          </a:p>
          <a:p>
            <a:pPr lvl="1"/>
            <a:r>
              <a:rPr lang="en-US" dirty="0" smtClean="0"/>
              <a:t>water </a:t>
            </a:r>
            <a:r>
              <a:rPr lang="en-US" dirty="0"/>
              <a:t>treatment </a:t>
            </a:r>
            <a:r>
              <a:rPr lang="en-US" dirty="0" smtClean="0"/>
              <a:t>plant</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752600"/>
            <a:ext cx="5497563" cy="4085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35</a:t>
            </a:fld>
            <a:endParaRPr lang="en-US"/>
          </a:p>
        </p:txBody>
      </p:sp>
    </p:spTree>
    <p:extLst>
      <p:ext uri="{BB962C8B-B14F-4D97-AF65-F5344CB8AC3E}">
        <p14:creationId xmlns:p14="http://schemas.microsoft.com/office/powerpoint/2010/main" val="14589095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AEP / CERTS microgrid test bed</a:t>
            </a:r>
            <a:endParaRPr lang="en-US" dirty="0"/>
          </a:p>
        </p:txBody>
      </p:sp>
      <p:sp>
        <p:nvSpPr>
          <p:cNvPr id="4" name="Content Placeholder 3"/>
          <p:cNvSpPr>
            <a:spLocks noGrp="1"/>
          </p:cNvSpPr>
          <p:nvPr>
            <p:ph sz="half" idx="1"/>
          </p:nvPr>
        </p:nvSpPr>
        <p:spPr/>
        <p:txBody>
          <a:bodyPr>
            <a:normAutofit/>
          </a:bodyPr>
          <a:lstStyle/>
          <a:p>
            <a:r>
              <a:rPr lang="en-US" dirty="0" smtClean="0"/>
              <a:t>Tested islanding and resynchronization</a:t>
            </a:r>
          </a:p>
          <a:p>
            <a:r>
              <a:rPr lang="en-US" dirty="0" smtClean="0"/>
              <a:t>Electrical </a:t>
            </a:r>
            <a:r>
              <a:rPr lang="en-US" dirty="0"/>
              <a:t>protection </a:t>
            </a:r>
            <a:r>
              <a:rPr lang="en-US" dirty="0" smtClean="0"/>
              <a:t>system distinguished </a:t>
            </a:r>
            <a:r>
              <a:rPr lang="en-US" dirty="0"/>
              <a:t>between normal and faulted </a:t>
            </a:r>
            <a:r>
              <a:rPr lang="en-US" dirty="0" smtClean="0"/>
              <a:t>operation</a:t>
            </a:r>
          </a:p>
          <a:p>
            <a:r>
              <a:rPr lang="en-US" dirty="0" smtClean="0"/>
              <a:t>Controls robust under motor </a:t>
            </a:r>
            <a:r>
              <a:rPr lang="en-US" dirty="0"/>
              <a:t>starts and high impedance faults.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676400"/>
            <a:ext cx="4038600" cy="448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04800" y="6397823"/>
            <a:ext cx="8580747" cy="307777"/>
          </a:xfrm>
          <a:prstGeom prst="rect">
            <a:avLst/>
          </a:prstGeom>
        </p:spPr>
        <p:txBody>
          <a:bodyPr wrap="none">
            <a:spAutoFit/>
          </a:bodyPr>
          <a:lstStyle/>
          <a:p>
            <a:r>
              <a:rPr lang="en-US" sz="1400" dirty="0"/>
              <a:t>R. H. </a:t>
            </a:r>
            <a:r>
              <a:rPr lang="en-US" sz="1400" dirty="0" err="1" smtClean="0"/>
              <a:t>Lasseter</a:t>
            </a:r>
            <a:r>
              <a:rPr lang="en-US" sz="1400" dirty="0"/>
              <a:t> et al, “CERTS Microgrid Laboratory Test Bed,” Submitted to IEEE Transactions on Power </a:t>
            </a:r>
            <a:r>
              <a:rPr lang="en-US" sz="1400" dirty="0" smtClean="0"/>
              <a:t>Delivery, 2010</a:t>
            </a:r>
            <a:endParaRPr lang="en-US" sz="1400" dirty="0"/>
          </a:p>
        </p:txBody>
      </p:sp>
      <p:sp>
        <p:nvSpPr>
          <p:cNvPr id="8" name="Slide Number Placeholder 7"/>
          <p:cNvSpPr>
            <a:spLocks noGrp="1"/>
          </p:cNvSpPr>
          <p:nvPr>
            <p:ph type="sldNum" sz="quarter" idx="12"/>
          </p:nvPr>
        </p:nvSpPr>
        <p:spPr/>
        <p:txBody>
          <a:bodyPr/>
          <a:lstStyle/>
          <a:p>
            <a:pPr>
              <a:defRPr/>
            </a:pPr>
            <a:fld id="{0B7F4CC6-FBC2-401F-B47B-6E15E8F7CDF0}" type="slidenum">
              <a:rPr lang="en-US" smtClean="0"/>
              <a:pPr>
                <a:defRPr/>
              </a:pPr>
              <a:t>36</a:t>
            </a:fld>
            <a:endParaRPr lang="en-US"/>
          </a:p>
        </p:txBody>
      </p:sp>
    </p:spTree>
    <p:extLst>
      <p:ext uri="{BB962C8B-B14F-4D97-AF65-F5344CB8AC3E}">
        <p14:creationId xmlns:p14="http://schemas.microsoft.com/office/powerpoint/2010/main" val="7782644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AEP / CERTS microgrid test bed</a:t>
            </a:r>
          </a:p>
        </p:txBody>
      </p:sp>
      <p:sp>
        <p:nvSpPr>
          <p:cNvPr id="6" name="Content Placeholder 5"/>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37</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057400"/>
            <a:ext cx="5257800" cy="348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53502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AEP / CERTS microgrid test bed</a:t>
            </a:r>
          </a:p>
        </p:txBody>
      </p:sp>
      <p:sp>
        <p:nvSpPr>
          <p:cNvPr id="6" name="Rectangle 5"/>
          <p:cNvSpPr/>
          <p:nvPr/>
        </p:nvSpPr>
        <p:spPr>
          <a:xfrm>
            <a:off x="457200" y="6059269"/>
            <a:ext cx="8043862" cy="584775"/>
          </a:xfrm>
          <a:prstGeom prst="rect">
            <a:avLst/>
          </a:prstGeom>
        </p:spPr>
        <p:txBody>
          <a:bodyPr wrap="square">
            <a:spAutoFit/>
          </a:bodyPr>
          <a:lstStyle/>
          <a:p>
            <a:r>
              <a:rPr lang="en-US" sz="1600" dirty="0" smtClean="0"/>
              <a:t>J. </a:t>
            </a:r>
            <a:r>
              <a:rPr lang="en-US" sz="1600" dirty="0" err="1" smtClean="0"/>
              <a:t>Eto</a:t>
            </a:r>
            <a:r>
              <a:rPr lang="en-US" sz="1600" dirty="0" smtClean="0"/>
              <a:t> et al, “CERTS </a:t>
            </a:r>
            <a:r>
              <a:rPr lang="en-US" sz="1600" dirty="0" err="1"/>
              <a:t>Micorgrid</a:t>
            </a:r>
            <a:r>
              <a:rPr lang="en-US" sz="1600" dirty="0"/>
              <a:t> Laboratory Test </a:t>
            </a:r>
            <a:r>
              <a:rPr lang="en-US" sz="1600" dirty="0" smtClean="0"/>
              <a:t>Bed,” </a:t>
            </a:r>
            <a:r>
              <a:rPr lang="en-US" sz="1600" dirty="0"/>
              <a:t>California Energy Commission, Public Interest Energy Research Program. CEC-500-2008-XXX</a:t>
            </a:r>
          </a:p>
        </p:txBody>
      </p:sp>
      <p:sp>
        <p:nvSpPr>
          <p:cNvPr id="7" name="Slide Number Placeholder 6"/>
          <p:cNvSpPr>
            <a:spLocks noGrp="1"/>
          </p:cNvSpPr>
          <p:nvPr>
            <p:ph type="sldNum" sz="quarter" idx="12"/>
          </p:nvPr>
        </p:nvSpPr>
        <p:spPr/>
        <p:txBody>
          <a:bodyPr/>
          <a:lstStyle/>
          <a:p>
            <a:pPr>
              <a:defRPr/>
            </a:pPr>
            <a:fld id="{0B7F4CC6-FBC2-401F-B47B-6E15E8F7CDF0}" type="slidenum">
              <a:rPr lang="en-US" smtClean="0"/>
              <a:pPr>
                <a:defRPr/>
              </a:pPr>
              <a:t>38</a:t>
            </a:fld>
            <a:endParaRPr lang="en-US"/>
          </a:p>
        </p:txBody>
      </p:sp>
      <p:pic>
        <p:nvPicPr>
          <p:cNvPr id="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205230"/>
            <a:ext cx="4038600" cy="3315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57200" y="2638057"/>
            <a:ext cx="4038600" cy="2450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8262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microgrid implementations</a:t>
            </a:r>
            <a:endParaRPr lang="en-US" dirty="0"/>
          </a:p>
        </p:txBody>
      </p:sp>
      <p:sp>
        <p:nvSpPr>
          <p:cNvPr id="3" name="Content Placeholder 2"/>
          <p:cNvSpPr>
            <a:spLocks noGrp="1"/>
          </p:cNvSpPr>
          <p:nvPr>
            <p:ph idx="1"/>
          </p:nvPr>
        </p:nvSpPr>
        <p:spPr/>
        <p:txBody>
          <a:bodyPr>
            <a:normAutofit/>
          </a:bodyPr>
          <a:lstStyle/>
          <a:p>
            <a:r>
              <a:rPr lang="en-US" dirty="0" smtClean="0"/>
              <a:t>USA:</a:t>
            </a:r>
          </a:p>
          <a:p>
            <a:pPr lvl="1"/>
            <a:r>
              <a:rPr lang="en-US" dirty="0" smtClean="0"/>
              <a:t>AEP </a:t>
            </a:r>
            <a:r>
              <a:rPr lang="en-US" dirty="0"/>
              <a:t>/ CERTS microgrid test bed</a:t>
            </a:r>
          </a:p>
          <a:p>
            <a:pPr lvl="1"/>
            <a:r>
              <a:rPr lang="en-US" dirty="0" smtClean="0"/>
              <a:t>Perfect power at the Illinois Institute of Technology</a:t>
            </a:r>
          </a:p>
          <a:p>
            <a:pPr lvl="1"/>
            <a:r>
              <a:rPr lang="en-US" dirty="0"/>
              <a:t>Santa Rita </a:t>
            </a:r>
            <a:r>
              <a:rPr lang="en-US" dirty="0" smtClean="0"/>
              <a:t>Jail, California</a:t>
            </a:r>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39</a:t>
            </a:fld>
            <a:endParaRPr lang="en-US"/>
          </a:p>
        </p:txBody>
      </p:sp>
    </p:spTree>
    <p:extLst>
      <p:ext uri="{BB962C8B-B14F-4D97-AF65-F5344CB8AC3E}">
        <p14:creationId xmlns:p14="http://schemas.microsoft.com/office/powerpoint/2010/main" val="125164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reading</a:t>
            </a:r>
            <a:endParaRPr lang="en-US" dirty="0"/>
          </a:p>
        </p:txBody>
      </p:sp>
      <p:sp>
        <p:nvSpPr>
          <p:cNvPr id="3" name="Content Placeholder 2"/>
          <p:cNvSpPr>
            <a:spLocks noGrp="1"/>
          </p:cNvSpPr>
          <p:nvPr>
            <p:ph idx="1"/>
          </p:nvPr>
        </p:nvSpPr>
        <p:spPr/>
        <p:txBody>
          <a:bodyPr>
            <a:normAutofit/>
          </a:bodyPr>
          <a:lstStyle/>
          <a:p>
            <a:r>
              <a:rPr lang="en-US" dirty="0"/>
              <a:t>N. </a:t>
            </a:r>
            <a:r>
              <a:rPr lang="en-US" dirty="0" err="1"/>
              <a:t>Hatziargyriou</a:t>
            </a:r>
            <a:r>
              <a:rPr lang="en-US" dirty="0"/>
              <a:t> et al, “Microgrids” IEEE Power &amp; Energy </a:t>
            </a:r>
            <a:r>
              <a:rPr lang="en-US" dirty="0" smtClean="0"/>
              <a:t>Magazine</a:t>
            </a:r>
            <a:r>
              <a:rPr lang="en-US" dirty="0"/>
              <a:t>, July/August </a:t>
            </a:r>
            <a:r>
              <a:rPr lang="en-US" dirty="0" smtClean="0"/>
              <a:t>2007</a:t>
            </a:r>
          </a:p>
          <a:p>
            <a:r>
              <a:rPr lang="en-US" dirty="0" smtClean="0"/>
              <a:t>J. </a:t>
            </a:r>
            <a:r>
              <a:rPr lang="en-US" dirty="0" err="1" smtClean="0"/>
              <a:t>Driesen</a:t>
            </a:r>
            <a:r>
              <a:rPr lang="en-US" dirty="0" smtClean="0"/>
              <a:t> </a:t>
            </a:r>
            <a:r>
              <a:rPr lang="en-US" dirty="0"/>
              <a:t>et al, </a:t>
            </a:r>
            <a:r>
              <a:rPr lang="en-US" dirty="0" smtClean="0"/>
              <a:t>“Design for distributed energy resources,” </a:t>
            </a:r>
            <a:r>
              <a:rPr lang="en-US" dirty="0"/>
              <a:t>IEEE Power &amp; Energy Magazine, May/June 2008</a:t>
            </a:r>
            <a:endParaRPr lang="en-US" dirty="0" smtClean="0"/>
          </a:p>
          <a:p>
            <a:r>
              <a:rPr lang="en-US" dirty="0" smtClean="0"/>
              <a:t>B. </a:t>
            </a:r>
            <a:r>
              <a:rPr lang="en-US" dirty="0" err="1" smtClean="0"/>
              <a:t>Kroposki</a:t>
            </a:r>
            <a:r>
              <a:rPr lang="en-US" dirty="0" smtClean="0"/>
              <a:t> et al, “Making microgrids work,” IEEE </a:t>
            </a:r>
            <a:r>
              <a:rPr lang="en-US" dirty="0"/>
              <a:t>Power &amp; Energy Magazine, </a:t>
            </a:r>
            <a:r>
              <a:rPr lang="en-US" dirty="0" smtClean="0"/>
              <a:t>May/June 2008</a:t>
            </a:r>
          </a:p>
          <a:p>
            <a:r>
              <a:rPr lang="en-US" dirty="0" smtClean="0"/>
              <a:t>F. </a:t>
            </a:r>
            <a:r>
              <a:rPr lang="en-US" dirty="0" err="1" smtClean="0"/>
              <a:t>Katiraei</a:t>
            </a:r>
            <a:r>
              <a:rPr lang="en-US" dirty="0" smtClean="0"/>
              <a:t> </a:t>
            </a:r>
            <a:r>
              <a:rPr lang="en-US" dirty="0"/>
              <a:t>et al, “</a:t>
            </a:r>
            <a:r>
              <a:rPr lang="en-US" dirty="0" smtClean="0"/>
              <a:t>Microgrids management,” </a:t>
            </a:r>
            <a:r>
              <a:rPr lang="en-US" dirty="0"/>
              <a:t>IEEE Power &amp; Energy Magazine, May/June </a:t>
            </a:r>
            <a:r>
              <a:rPr lang="en-US" dirty="0" smtClean="0"/>
              <a:t>2008</a:t>
            </a:r>
          </a:p>
          <a:p>
            <a:r>
              <a:rPr lang="en-US" dirty="0" smtClean="0"/>
              <a:t>C</a:t>
            </a:r>
            <a:r>
              <a:rPr lang="en-US" dirty="0"/>
              <a:t>. </a:t>
            </a:r>
            <a:r>
              <a:rPr lang="en-US" dirty="0" err="1"/>
              <a:t>Marnay</a:t>
            </a:r>
            <a:r>
              <a:rPr lang="en-US" dirty="0"/>
              <a:t> et al “Future Roles of </a:t>
            </a:r>
            <a:r>
              <a:rPr lang="en-US" dirty="0" err="1"/>
              <a:t>Milli</a:t>
            </a:r>
            <a:r>
              <a:rPr lang="en-US" dirty="0"/>
              <a:t>-, Micro-, and Nano- Grids,” CIGRÉ International Symposium, Bologna, Italy, September, </a:t>
            </a:r>
            <a:r>
              <a:rPr lang="en-US" dirty="0" smtClean="0"/>
              <a:t>2011</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a:t>
            </a:fld>
            <a:endParaRPr lang="en-US"/>
          </a:p>
        </p:txBody>
      </p:sp>
    </p:spTree>
    <p:extLst>
      <p:ext uri="{BB962C8B-B14F-4D97-AF65-F5344CB8AC3E}">
        <p14:creationId xmlns:p14="http://schemas.microsoft.com/office/powerpoint/2010/main" val="12539557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AEP / CERTS microgrid test bed</a:t>
            </a:r>
            <a:endParaRPr lang="en-US" dirty="0"/>
          </a:p>
        </p:txBody>
      </p:sp>
      <p:sp>
        <p:nvSpPr>
          <p:cNvPr id="4" name="Content Placeholder 3"/>
          <p:cNvSpPr>
            <a:spLocks noGrp="1"/>
          </p:cNvSpPr>
          <p:nvPr>
            <p:ph sz="half" idx="1"/>
          </p:nvPr>
        </p:nvSpPr>
        <p:spPr/>
        <p:txBody>
          <a:bodyPr>
            <a:normAutofit/>
          </a:bodyPr>
          <a:lstStyle/>
          <a:p>
            <a:r>
              <a:rPr lang="en-US" dirty="0" smtClean="0"/>
              <a:t>Tested islanding and resynchronization</a:t>
            </a:r>
          </a:p>
          <a:p>
            <a:r>
              <a:rPr lang="en-US" dirty="0" smtClean="0"/>
              <a:t>Electrical </a:t>
            </a:r>
            <a:r>
              <a:rPr lang="en-US" dirty="0"/>
              <a:t>protection </a:t>
            </a:r>
            <a:r>
              <a:rPr lang="en-US" dirty="0" smtClean="0"/>
              <a:t>system distinguished </a:t>
            </a:r>
            <a:r>
              <a:rPr lang="en-US" dirty="0"/>
              <a:t>between normal and faulted </a:t>
            </a:r>
            <a:r>
              <a:rPr lang="en-US" dirty="0" smtClean="0"/>
              <a:t>operation</a:t>
            </a:r>
          </a:p>
          <a:p>
            <a:r>
              <a:rPr lang="en-US" dirty="0" smtClean="0"/>
              <a:t>Controls robust under motor </a:t>
            </a:r>
            <a:r>
              <a:rPr lang="en-US" dirty="0"/>
              <a:t>starts and high impedance faults.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676400"/>
            <a:ext cx="4038600" cy="448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04800" y="6397823"/>
            <a:ext cx="8580747" cy="307777"/>
          </a:xfrm>
          <a:prstGeom prst="rect">
            <a:avLst/>
          </a:prstGeom>
        </p:spPr>
        <p:txBody>
          <a:bodyPr wrap="none">
            <a:spAutoFit/>
          </a:bodyPr>
          <a:lstStyle/>
          <a:p>
            <a:r>
              <a:rPr lang="en-US" sz="1400" dirty="0"/>
              <a:t>R. H. </a:t>
            </a:r>
            <a:r>
              <a:rPr lang="en-US" sz="1400" dirty="0" err="1" smtClean="0"/>
              <a:t>Lasseter</a:t>
            </a:r>
            <a:r>
              <a:rPr lang="en-US" sz="1400" dirty="0"/>
              <a:t> et al, “CERTS Microgrid Laboratory Test Bed,” Submitted to IEEE Transactions on Power </a:t>
            </a:r>
            <a:r>
              <a:rPr lang="en-US" sz="1400" dirty="0" smtClean="0"/>
              <a:t>Delivery, 2010</a:t>
            </a:r>
            <a:endParaRPr lang="en-US" sz="1400" dirty="0"/>
          </a:p>
        </p:txBody>
      </p:sp>
      <p:sp>
        <p:nvSpPr>
          <p:cNvPr id="8" name="Slide Number Placeholder 7"/>
          <p:cNvSpPr>
            <a:spLocks noGrp="1"/>
          </p:cNvSpPr>
          <p:nvPr>
            <p:ph type="sldNum" sz="quarter" idx="12"/>
          </p:nvPr>
        </p:nvSpPr>
        <p:spPr/>
        <p:txBody>
          <a:bodyPr/>
          <a:lstStyle/>
          <a:p>
            <a:pPr>
              <a:defRPr/>
            </a:pPr>
            <a:fld id="{0B7F4CC6-FBC2-401F-B47B-6E15E8F7CDF0}" type="slidenum">
              <a:rPr lang="en-US" smtClean="0"/>
              <a:pPr>
                <a:defRPr/>
              </a:pPr>
              <a:t>40</a:t>
            </a:fld>
            <a:endParaRPr lang="en-US"/>
          </a:p>
        </p:txBody>
      </p:sp>
    </p:spTree>
    <p:extLst>
      <p:ext uri="{BB962C8B-B14F-4D97-AF65-F5344CB8AC3E}">
        <p14:creationId xmlns:p14="http://schemas.microsoft.com/office/powerpoint/2010/main" val="14527323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AEP / CERTS microgrid test bed</a:t>
            </a:r>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057400"/>
            <a:ext cx="5257800" cy="348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41</a:t>
            </a:fld>
            <a:endParaRPr lang="en-US"/>
          </a:p>
        </p:txBody>
      </p:sp>
    </p:spTree>
    <p:extLst>
      <p:ext uri="{BB962C8B-B14F-4D97-AF65-F5344CB8AC3E}">
        <p14:creationId xmlns:p14="http://schemas.microsoft.com/office/powerpoint/2010/main" val="38897716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AEP / CERTS microgrid test bed</a:t>
            </a:r>
          </a:p>
        </p:txBody>
      </p:sp>
      <p:sp>
        <p:nvSpPr>
          <p:cNvPr id="3" name="Content Placeholder 2"/>
          <p:cNvSpPr>
            <a:spLocks noGrp="1"/>
          </p:cNvSpPr>
          <p:nvPr>
            <p:ph sz="half" idx="1"/>
          </p:nvPr>
        </p:nvSpPr>
        <p:spPr/>
        <p:txBody>
          <a:bodyPr/>
          <a:lstStyle/>
          <a:p>
            <a:endParaRPr lang="en-US" dirty="0"/>
          </a:p>
        </p:txBody>
      </p:sp>
      <p:sp>
        <p:nvSpPr>
          <p:cNvPr id="4" name="Content Placeholder 3"/>
          <p:cNvSpPr>
            <a:spLocks noGrp="1"/>
          </p:cNvSpPr>
          <p:nvPr>
            <p:ph sz="half" idx="2"/>
          </p:nvPr>
        </p:nvSpPr>
        <p:spPr/>
        <p:txBody>
          <a:bodyPr/>
          <a:lstStyle/>
          <a:p>
            <a:endParaRPr lang="en-US"/>
          </a:p>
        </p:txBody>
      </p:sp>
      <p:sp>
        <p:nvSpPr>
          <p:cNvPr id="6" name="Rectangle 5"/>
          <p:cNvSpPr/>
          <p:nvPr/>
        </p:nvSpPr>
        <p:spPr>
          <a:xfrm>
            <a:off x="457200" y="6059269"/>
            <a:ext cx="8043862" cy="584775"/>
          </a:xfrm>
          <a:prstGeom prst="rect">
            <a:avLst/>
          </a:prstGeom>
        </p:spPr>
        <p:txBody>
          <a:bodyPr wrap="square">
            <a:spAutoFit/>
          </a:bodyPr>
          <a:lstStyle/>
          <a:p>
            <a:r>
              <a:rPr lang="en-US" sz="1600" dirty="0" smtClean="0"/>
              <a:t>J. </a:t>
            </a:r>
            <a:r>
              <a:rPr lang="en-US" sz="1600" dirty="0" err="1" smtClean="0"/>
              <a:t>Eto</a:t>
            </a:r>
            <a:r>
              <a:rPr lang="en-US" sz="1600" dirty="0" smtClean="0"/>
              <a:t> et al, “CERTS </a:t>
            </a:r>
            <a:r>
              <a:rPr lang="en-US" sz="1600" dirty="0" err="1"/>
              <a:t>Micorgrid</a:t>
            </a:r>
            <a:r>
              <a:rPr lang="en-US" sz="1600" dirty="0"/>
              <a:t> Laboratory Test </a:t>
            </a:r>
            <a:r>
              <a:rPr lang="en-US" sz="1600" dirty="0" smtClean="0"/>
              <a:t>Bed,” </a:t>
            </a:r>
            <a:r>
              <a:rPr lang="en-US" sz="1600" dirty="0"/>
              <a:t>California Energy Commission, Public Interest Energy Research Program. CEC-500-2008-XXX</a:t>
            </a:r>
          </a:p>
        </p:txBody>
      </p:sp>
      <p:sp>
        <p:nvSpPr>
          <p:cNvPr id="7" name="Slide Number Placeholder 6"/>
          <p:cNvSpPr>
            <a:spLocks noGrp="1"/>
          </p:cNvSpPr>
          <p:nvPr>
            <p:ph type="sldNum" sz="quarter" idx="12"/>
          </p:nvPr>
        </p:nvSpPr>
        <p:spPr/>
        <p:txBody>
          <a:bodyPr/>
          <a:lstStyle/>
          <a:p>
            <a:pPr>
              <a:defRPr/>
            </a:pPr>
            <a:fld id="{0B7F4CC6-FBC2-401F-B47B-6E15E8F7CDF0}" type="slidenum">
              <a:rPr lang="en-US" smtClean="0"/>
              <a:pPr>
                <a:defRPr/>
              </a:pPr>
              <a:t>42</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676400"/>
            <a:ext cx="5104423"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27896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AEP / CERTS microgrid test bed</a:t>
            </a:r>
          </a:p>
        </p:txBody>
      </p:sp>
      <p:sp>
        <p:nvSpPr>
          <p:cNvPr id="3" name="Content Placeholder 2"/>
          <p:cNvSpPr>
            <a:spLocks noGrp="1"/>
          </p:cNvSpPr>
          <p:nvPr>
            <p:ph sz="half" idx="1"/>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133600"/>
            <a:ext cx="6248400" cy="37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57200" y="6197025"/>
            <a:ext cx="8043862" cy="584775"/>
          </a:xfrm>
          <a:prstGeom prst="rect">
            <a:avLst/>
          </a:prstGeom>
        </p:spPr>
        <p:txBody>
          <a:bodyPr wrap="square">
            <a:spAutoFit/>
          </a:bodyPr>
          <a:lstStyle/>
          <a:p>
            <a:r>
              <a:rPr lang="en-US" sz="1600" dirty="0" smtClean="0"/>
              <a:t>J. </a:t>
            </a:r>
            <a:r>
              <a:rPr lang="en-US" sz="1600" dirty="0" err="1" smtClean="0"/>
              <a:t>Eto</a:t>
            </a:r>
            <a:r>
              <a:rPr lang="en-US" sz="1600" dirty="0" smtClean="0"/>
              <a:t> et al, “CERTS </a:t>
            </a:r>
            <a:r>
              <a:rPr lang="en-US" sz="1600" dirty="0" err="1"/>
              <a:t>Micorgrid</a:t>
            </a:r>
            <a:r>
              <a:rPr lang="en-US" sz="1600" dirty="0"/>
              <a:t> Laboratory Test </a:t>
            </a:r>
            <a:r>
              <a:rPr lang="en-US" sz="1600" dirty="0" smtClean="0"/>
              <a:t>Bed,” </a:t>
            </a:r>
            <a:r>
              <a:rPr lang="en-US" sz="1600" dirty="0"/>
              <a:t>California Energy Commission, Public Interest Energy Research Program. CEC-500-2008-XXX</a:t>
            </a:r>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43</a:t>
            </a:fld>
            <a:endParaRPr lang="en-US"/>
          </a:p>
        </p:txBody>
      </p:sp>
    </p:spTree>
    <p:extLst>
      <p:ext uri="{BB962C8B-B14F-4D97-AF65-F5344CB8AC3E}">
        <p14:creationId xmlns:p14="http://schemas.microsoft.com/office/powerpoint/2010/main" val="29752045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Illinois Institute of Technology, USA</a:t>
            </a:r>
          </a:p>
        </p:txBody>
      </p:sp>
      <p:sp>
        <p:nvSpPr>
          <p:cNvPr id="3" name="Content Placeholder 2"/>
          <p:cNvSpPr>
            <a:spLocks noGrp="1"/>
          </p:cNvSpPr>
          <p:nvPr>
            <p:ph sz="half" idx="1"/>
          </p:nvPr>
        </p:nvSpPr>
        <p:spPr>
          <a:xfrm>
            <a:off x="457200" y="1600200"/>
            <a:ext cx="3124200" cy="4525963"/>
          </a:xfrm>
        </p:spPr>
        <p:txBody>
          <a:bodyPr>
            <a:normAutofit fontScale="85000" lnSpcReduction="20000"/>
          </a:bodyPr>
          <a:lstStyle/>
          <a:p>
            <a:r>
              <a:rPr lang="en-US" dirty="0" smtClean="0"/>
              <a:t>Seven </a:t>
            </a:r>
            <a:r>
              <a:rPr lang="en-US" dirty="0"/>
              <a:t>loops (colored lines</a:t>
            </a:r>
            <a:r>
              <a:rPr lang="en-US" dirty="0" smtClean="0"/>
              <a:t>)</a:t>
            </a:r>
          </a:p>
          <a:p>
            <a:r>
              <a:rPr lang="en-US" dirty="0"/>
              <a:t>S</a:t>
            </a:r>
            <a:r>
              <a:rPr lang="en-US" dirty="0" smtClean="0"/>
              <a:t>witches </a:t>
            </a:r>
            <a:r>
              <a:rPr lang="en-US" dirty="0"/>
              <a:t>(small white boxes) to control the flow of </a:t>
            </a:r>
            <a:r>
              <a:rPr lang="en-US" dirty="0" smtClean="0"/>
              <a:t>electricity</a:t>
            </a:r>
          </a:p>
          <a:p>
            <a:r>
              <a:rPr lang="en-US" dirty="0" smtClean="0"/>
              <a:t>In </a:t>
            </a:r>
            <a:r>
              <a:rPr lang="en-US" dirty="0"/>
              <a:t>case of </a:t>
            </a:r>
            <a:r>
              <a:rPr lang="en-US" dirty="0" smtClean="0"/>
              <a:t>outage, Switches </a:t>
            </a:r>
            <a:r>
              <a:rPr lang="en-US" dirty="0"/>
              <a:t>will automatically reroute power </a:t>
            </a:r>
            <a:r>
              <a:rPr lang="en-US" dirty="0" smtClean="0"/>
              <a:t>ensuring power delivery to other buildings</a:t>
            </a:r>
          </a:p>
          <a:p>
            <a:r>
              <a:rPr lang="en-US" dirty="0" smtClean="0"/>
              <a:t>IIT </a:t>
            </a:r>
            <a:r>
              <a:rPr lang="en-US" dirty="0"/>
              <a:t>engineers will be able to find the cause of the outage immediately and restore power much more quickly</a:t>
            </a:r>
          </a:p>
        </p:txBody>
      </p:sp>
      <p:sp>
        <p:nvSpPr>
          <p:cNvPr id="4" name="Content Placeholder 3"/>
          <p:cNvSpPr>
            <a:spLocks noGrp="1"/>
          </p:cNvSpPr>
          <p:nvPr>
            <p:ph sz="half" idx="2"/>
          </p:nvPr>
        </p:nvSpPr>
        <p:spPr/>
        <p:txBody>
          <a:bodyPr>
            <a:normAutofit fontScale="85000" lnSpcReduction="20000"/>
          </a:bodyPr>
          <a:lstStyle/>
          <a:p>
            <a:endParaRPr lang="en-US"/>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44</a:t>
            </a:fld>
            <a:endParaRPr lang="en-US"/>
          </a:p>
        </p:txBody>
      </p:sp>
      <p:sp>
        <p:nvSpPr>
          <p:cNvPr id="6" name="Rectangle 5"/>
          <p:cNvSpPr/>
          <p:nvPr/>
        </p:nvSpPr>
        <p:spPr>
          <a:xfrm>
            <a:off x="990600" y="6324600"/>
            <a:ext cx="3580019" cy="369332"/>
          </a:xfrm>
          <a:prstGeom prst="rect">
            <a:avLst/>
          </a:prstGeom>
        </p:spPr>
        <p:txBody>
          <a:bodyPr wrap="none">
            <a:spAutoFit/>
          </a:bodyPr>
          <a:lstStyle/>
          <a:p>
            <a:r>
              <a:rPr lang="en-US" dirty="0">
                <a:hlinkClick r:id="rId2"/>
              </a:rPr>
              <a:t>http://www.iit.edu/perfect_power</a:t>
            </a:r>
            <a:r>
              <a:rPr lang="en-US" dirty="0" smtClean="0">
                <a:hlinkClick r:id="rId2"/>
              </a:rPr>
              <a:t>/</a:t>
            </a:r>
            <a:r>
              <a:rPr lang="en-US" dirty="0" smtClean="0"/>
              <a:t> </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600200"/>
            <a:ext cx="5365460" cy="4019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0245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Illinois Institute of Technology, USA</a:t>
            </a:r>
            <a:endParaRPr lang="en-US" dirty="0"/>
          </a:p>
        </p:txBody>
      </p:sp>
      <p:sp>
        <p:nvSpPr>
          <p:cNvPr id="3" name="Content Placeholder 2"/>
          <p:cNvSpPr>
            <a:spLocks noGrp="1"/>
          </p:cNvSpPr>
          <p:nvPr>
            <p:ph sz="half" idx="1"/>
          </p:nvPr>
        </p:nvSpPr>
        <p:spPr>
          <a:xfrm>
            <a:off x="304800" y="1600200"/>
            <a:ext cx="3200400" cy="4525963"/>
          </a:xfrm>
        </p:spPr>
        <p:txBody>
          <a:bodyPr/>
          <a:lstStyle/>
          <a:p>
            <a:r>
              <a:rPr lang="en-US" dirty="0" smtClean="0"/>
              <a:t>50% peak demand </a:t>
            </a:r>
            <a:r>
              <a:rPr lang="en-US" dirty="0" err="1" smtClean="0"/>
              <a:t>reductuib</a:t>
            </a:r>
            <a:endParaRPr lang="en-US" dirty="0" smtClean="0"/>
          </a:p>
          <a:p>
            <a:r>
              <a:rPr lang="en-US" dirty="0" smtClean="0"/>
              <a:t>20% permanent demand reduction</a:t>
            </a:r>
          </a:p>
          <a:p>
            <a:r>
              <a:rPr lang="en-US" dirty="0" smtClean="0"/>
              <a:t>Cost avoidance and savings in outage cost</a:t>
            </a:r>
          </a:p>
          <a:p>
            <a:r>
              <a:rPr lang="en-US" dirty="0" smtClean="0"/>
              <a:t>Deferral of planned substations</a:t>
            </a:r>
            <a:endParaRPr lang="en-US" dirty="0"/>
          </a:p>
        </p:txBody>
      </p:sp>
      <p:sp>
        <p:nvSpPr>
          <p:cNvPr id="4" name="Content Placeholder 3"/>
          <p:cNvSpPr>
            <a:spLocks noGrp="1"/>
          </p:cNvSpPr>
          <p:nvPr>
            <p:ph sz="half" idx="2"/>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45</a:t>
            </a:fld>
            <a:endParaRPr lang="en-US"/>
          </a:p>
        </p:txBody>
      </p:sp>
      <p:pic>
        <p:nvPicPr>
          <p:cNvPr id="717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1689"/>
          <a:stretch/>
        </p:blipFill>
        <p:spPr bwMode="auto">
          <a:xfrm>
            <a:off x="3463474" y="2057400"/>
            <a:ext cx="5680526" cy="367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76561" y="6267231"/>
            <a:ext cx="7800639" cy="523220"/>
          </a:xfrm>
          <a:prstGeom prst="rect">
            <a:avLst/>
          </a:prstGeom>
          <a:noFill/>
        </p:spPr>
        <p:txBody>
          <a:bodyPr wrap="square" rtlCol="0">
            <a:spAutoFit/>
          </a:bodyPr>
          <a:lstStyle/>
          <a:p>
            <a:r>
              <a:rPr lang="en-US" sz="1400" dirty="0" smtClean="0"/>
              <a:t>M. </a:t>
            </a:r>
            <a:r>
              <a:rPr lang="en-US" sz="1400" dirty="0" err="1" smtClean="0"/>
              <a:t>Shahidehpour</a:t>
            </a:r>
            <a:r>
              <a:rPr lang="en-US" sz="1400" dirty="0" smtClean="0"/>
              <a:t>, “Microgrid – a new hub in energy infrastructure,” </a:t>
            </a:r>
            <a:r>
              <a:rPr lang="en-US" sz="1400" dirty="0" err="1" smtClean="0"/>
              <a:t>Cigre</a:t>
            </a:r>
            <a:r>
              <a:rPr lang="en-US" sz="1400" dirty="0" smtClean="0"/>
              <a:t> 2011 Bologna Symposium, September 2011</a:t>
            </a:r>
            <a:endParaRPr lang="en-US" sz="1400" dirty="0"/>
          </a:p>
        </p:txBody>
      </p:sp>
    </p:spTree>
    <p:extLst>
      <p:ext uri="{BB962C8B-B14F-4D97-AF65-F5344CB8AC3E}">
        <p14:creationId xmlns:p14="http://schemas.microsoft.com/office/powerpoint/2010/main" val="29767426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Santa Rita Jail, California</a:t>
            </a:r>
            <a:endParaRPr lang="en-US" dirty="0"/>
          </a:p>
        </p:txBody>
      </p:sp>
      <p:sp>
        <p:nvSpPr>
          <p:cNvPr id="3" name="Content Placeholder 2"/>
          <p:cNvSpPr>
            <a:spLocks noGrp="1"/>
          </p:cNvSpPr>
          <p:nvPr>
            <p:ph idx="1"/>
          </p:nvPr>
        </p:nvSpPr>
        <p:spPr/>
        <p:txBody>
          <a:bodyPr>
            <a:normAutofit/>
          </a:bodyPr>
          <a:lstStyle/>
          <a:p>
            <a:r>
              <a:rPr lang="en-US" dirty="0"/>
              <a:t>1.2 MW rooftop photovoltaic system installed in 2001 </a:t>
            </a:r>
            <a:endParaRPr lang="en-US" dirty="0" smtClean="0"/>
          </a:p>
          <a:p>
            <a:r>
              <a:rPr lang="en-US" dirty="0" smtClean="0"/>
              <a:t>1 </a:t>
            </a:r>
            <a:r>
              <a:rPr lang="en-US" dirty="0"/>
              <a:t>MW molten carbonate </a:t>
            </a:r>
            <a:r>
              <a:rPr lang="en-US" dirty="0" smtClean="0"/>
              <a:t>fuel cell installed </a:t>
            </a:r>
            <a:r>
              <a:rPr lang="en-US" dirty="0"/>
              <a:t>in 2006. </a:t>
            </a:r>
            <a:r>
              <a:rPr lang="en-US" dirty="0" smtClean="0"/>
              <a:t>Combined </a:t>
            </a:r>
            <a:r>
              <a:rPr lang="en-US" dirty="0"/>
              <a:t>heat and power (CHP) </a:t>
            </a:r>
            <a:r>
              <a:rPr lang="en-US" dirty="0" smtClean="0"/>
              <a:t>operation </a:t>
            </a:r>
          </a:p>
          <a:p>
            <a:r>
              <a:rPr lang="en-US" dirty="0" smtClean="0"/>
              <a:t>Peak </a:t>
            </a:r>
            <a:r>
              <a:rPr lang="en-US" dirty="0"/>
              <a:t>demand in the jail is approximately 3 MW. </a:t>
            </a:r>
            <a:endParaRPr lang="en-US" dirty="0" smtClean="0"/>
          </a:p>
          <a:p>
            <a:r>
              <a:rPr lang="en-US" dirty="0" smtClean="0"/>
              <a:t>Proposed addition: </a:t>
            </a:r>
          </a:p>
          <a:p>
            <a:pPr lvl="1"/>
            <a:r>
              <a:rPr lang="en-US" dirty="0" smtClean="0"/>
              <a:t>2 MW / </a:t>
            </a:r>
            <a:r>
              <a:rPr lang="en-US" dirty="0"/>
              <a:t>12 </a:t>
            </a:r>
            <a:r>
              <a:rPr lang="en-US" dirty="0" err="1"/>
              <a:t>MWh</a:t>
            </a:r>
            <a:r>
              <a:rPr lang="en-US" dirty="0" smtClean="0"/>
              <a:t> </a:t>
            </a:r>
            <a:r>
              <a:rPr lang="en-US" dirty="0"/>
              <a:t>of </a:t>
            </a:r>
            <a:r>
              <a:rPr lang="en-US" dirty="0" err="1"/>
              <a:t>NaS</a:t>
            </a:r>
            <a:r>
              <a:rPr lang="en-US" dirty="0"/>
              <a:t> </a:t>
            </a:r>
            <a:r>
              <a:rPr lang="en-US" dirty="0" smtClean="0"/>
              <a:t>batteries</a:t>
            </a:r>
          </a:p>
          <a:p>
            <a:pPr lvl="1"/>
            <a:r>
              <a:rPr lang="en-US" dirty="0"/>
              <a:t>wind capacity </a:t>
            </a:r>
            <a:endParaRPr lang="en-US" dirty="0" smtClean="0"/>
          </a:p>
          <a:p>
            <a:pPr lvl="1"/>
            <a:r>
              <a:rPr lang="en-US" dirty="0" smtClean="0"/>
              <a:t>concentrating </a:t>
            </a:r>
            <a:r>
              <a:rPr lang="en-US" dirty="0"/>
              <a:t>solar thermal system</a:t>
            </a:r>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46</a:t>
            </a:fld>
            <a:endParaRPr lang="en-US"/>
          </a:p>
        </p:txBody>
      </p:sp>
      <p:sp>
        <p:nvSpPr>
          <p:cNvPr id="6" name="TextBox 5"/>
          <p:cNvSpPr txBox="1"/>
          <p:nvPr/>
        </p:nvSpPr>
        <p:spPr>
          <a:xfrm>
            <a:off x="762001" y="6106180"/>
            <a:ext cx="6934199" cy="523220"/>
          </a:xfrm>
          <a:prstGeom prst="rect">
            <a:avLst/>
          </a:prstGeom>
          <a:noFill/>
        </p:spPr>
        <p:txBody>
          <a:bodyPr wrap="square" rtlCol="0">
            <a:spAutoFit/>
          </a:bodyPr>
          <a:lstStyle/>
          <a:p>
            <a:r>
              <a:rPr lang="en-US" sz="1400" dirty="0"/>
              <a:t>C. </a:t>
            </a:r>
            <a:r>
              <a:rPr lang="en-US" sz="1400" dirty="0" err="1"/>
              <a:t>Marnay</a:t>
            </a:r>
            <a:r>
              <a:rPr lang="en-US" sz="1400" dirty="0"/>
              <a:t> et al, “A Green Prison: Santa Rita Jail Creeps Towards Zero Net Energy (ZNE),” ECEEE 2011 Summer </a:t>
            </a:r>
            <a:r>
              <a:rPr lang="en-US" sz="1400" dirty="0" smtClean="0"/>
              <a:t>Study France, June 2011</a:t>
            </a:r>
            <a:endParaRPr lang="en-US" sz="1400" dirty="0"/>
          </a:p>
        </p:txBody>
      </p:sp>
    </p:spTree>
    <p:extLst>
      <p:ext uri="{BB962C8B-B14F-4D97-AF65-F5344CB8AC3E}">
        <p14:creationId xmlns:p14="http://schemas.microsoft.com/office/powerpoint/2010/main" val="22841417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microgrid </a:t>
            </a:r>
            <a:r>
              <a:rPr lang="en-US" dirty="0" smtClean="0"/>
              <a:t>implementations (…cont’d 1)</a:t>
            </a:r>
            <a:endParaRPr lang="en-US" dirty="0"/>
          </a:p>
        </p:txBody>
      </p:sp>
      <p:sp>
        <p:nvSpPr>
          <p:cNvPr id="3" name="Content Placeholder 2"/>
          <p:cNvSpPr>
            <a:spLocks noGrp="1"/>
          </p:cNvSpPr>
          <p:nvPr>
            <p:ph idx="1"/>
          </p:nvPr>
        </p:nvSpPr>
        <p:spPr/>
        <p:txBody>
          <a:bodyPr>
            <a:normAutofit/>
          </a:bodyPr>
          <a:lstStyle/>
          <a:p>
            <a:r>
              <a:rPr lang="en-US" dirty="0"/>
              <a:t>Europe:</a:t>
            </a:r>
          </a:p>
          <a:p>
            <a:pPr lvl="1"/>
            <a:r>
              <a:rPr lang="en-US" dirty="0"/>
              <a:t>Lab microgrid at NTUA, Greece</a:t>
            </a:r>
          </a:p>
          <a:p>
            <a:pPr lvl="1"/>
            <a:r>
              <a:rPr lang="en-US" dirty="0" err="1" smtClean="0"/>
              <a:t>Kythnos</a:t>
            </a:r>
            <a:r>
              <a:rPr lang="en-US" dirty="0" smtClean="0"/>
              <a:t> island, Greece</a:t>
            </a:r>
          </a:p>
          <a:p>
            <a:pPr lvl="1"/>
            <a:r>
              <a:rPr lang="en-US" dirty="0"/>
              <a:t>MVV </a:t>
            </a:r>
            <a:r>
              <a:rPr lang="en-US" dirty="0" err="1" smtClean="0"/>
              <a:t>Energie</a:t>
            </a:r>
            <a:r>
              <a:rPr lang="en-US" dirty="0" smtClean="0"/>
              <a:t> Residential </a:t>
            </a:r>
            <a:r>
              <a:rPr lang="en-US" dirty="0"/>
              <a:t>demonstration </a:t>
            </a:r>
            <a:r>
              <a:rPr lang="en-US" dirty="0" smtClean="0"/>
              <a:t>, </a:t>
            </a:r>
            <a:r>
              <a:rPr lang="en-US" dirty="0"/>
              <a:t>Germany</a:t>
            </a:r>
          </a:p>
          <a:p>
            <a:pPr lvl="1"/>
            <a:r>
              <a:rPr lang="en-US" dirty="0" err="1"/>
              <a:t>Bronsbergen</a:t>
            </a:r>
            <a:r>
              <a:rPr lang="en-US" dirty="0"/>
              <a:t> Holiday Park</a:t>
            </a:r>
            <a:r>
              <a:rPr lang="en-US" dirty="0" smtClean="0"/>
              <a:t>, </a:t>
            </a:r>
            <a:r>
              <a:rPr lang="en-US" dirty="0"/>
              <a:t>Netherlands</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47</a:t>
            </a:fld>
            <a:endParaRPr lang="en-US"/>
          </a:p>
        </p:txBody>
      </p:sp>
    </p:spTree>
    <p:extLst>
      <p:ext uri="{BB962C8B-B14F-4D97-AF65-F5344CB8AC3E}">
        <p14:creationId xmlns:p14="http://schemas.microsoft.com/office/powerpoint/2010/main" val="20551050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w="12700"/>
        </p:spPr>
        <p:txBody>
          <a:bodyPr/>
          <a:lstStyle/>
          <a:p>
            <a:r>
              <a:rPr lang="en-US" dirty="0" smtClean="0"/>
              <a:t>Lab microgrid at NTUA, Greece</a:t>
            </a:r>
            <a:endParaRPr lang="en-US" dirty="0"/>
          </a:p>
        </p:txBody>
      </p:sp>
      <p:sp>
        <p:nvSpPr>
          <p:cNvPr id="5" name="Content Placeholder 4"/>
          <p:cNvSpPr>
            <a:spLocks noGrp="1"/>
          </p:cNvSpPr>
          <p:nvPr>
            <p:ph sz="half" idx="1"/>
          </p:nvPr>
        </p:nvSpPr>
        <p:spPr/>
        <p:txBody>
          <a:bodyPr/>
          <a:lstStyle/>
          <a:p>
            <a:r>
              <a:rPr lang="en-US" dirty="0" smtClean="0"/>
              <a:t>To test small-scale equipment and control strategies for microgrids</a:t>
            </a:r>
          </a:p>
          <a:p>
            <a:r>
              <a:rPr lang="en-US" dirty="0" smtClean="0"/>
              <a:t>2 buses, grid connected or isolated</a:t>
            </a:r>
          </a:p>
          <a:p>
            <a:r>
              <a:rPr lang="en-US" dirty="0" smtClean="0"/>
              <a:t>Batteries provide frequency and voltage regulation in island mode</a:t>
            </a:r>
          </a:p>
          <a:p>
            <a:r>
              <a:rPr lang="en-US" dirty="0" smtClean="0"/>
              <a:t>Multi-agent control  implemented for sources and loads</a:t>
            </a:r>
            <a:endParaRPr lang="en-US" dirty="0"/>
          </a:p>
        </p:txBody>
      </p:sp>
      <p:sp>
        <p:nvSpPr>
          <p:cNvPr id="7" name="Content Placeholder 6"/>
          <p:cNvSpPr>
            <a:spLocks noGrp="1"/>
          </p:cNvSpPr>
          <p:nvPr>
            <p:ph sz="half" idx="2"/>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48</a:t>
            </a:fld>
            <a:endParaRPr lang="en-US"/>
          </a:p>
        </p:txBody>
      </p:sp>
      <p:sp>
        <p:nvSpPr>
          <p:cNvPr id="6" name="Rectangle 5"/>
          <p:cNvSpPr/>
          <p:nvPr/>
        </p:nvSpPr>
        <p:spPr>
          <a:xfrm>
            <a:off x="762000" y="6321623"/>
            <a:ext cx="7315200" cy="307777"/>
          </a:xfrm>
          <a:prstGeom prst="rect">
            <a:avLst/>
          </a:prstGeom>
        </p:spPr>
        <p:txBody>
          <a:bodyPr wrap="square">
            <a:spAutoFit/>
          </a:bodyPr>
          <a:lstStyle/>
          <a:p>
            <a:r>
              <a:rPr lang="en-US" sz="1400" dirty="0"/>
              <a:t>B. </a:t>
            </a:r>
            <a:r>
              <a:rPr lang="en-US" sz="1400" dirty="0" err="1"/>
              <a:t>Kroposki</a:t>
            </a:r>
            <a:r>
              <a:rPr lang="en-US" sz="1400" dirty="0"/>
              <a:t> et al, “Making microgrids work,” IEEE Power &amp; Energy Magazine, May/June 2008</a:t>
            </a:r>
          </a:p>
        </p:txBody>
      </p:sp>
      <p:grpSp>
        <p:nvGrpSpPr>
          <p:cNvPr id="12" name="Group 11"/>
          <p:cNvGrpSpPr/>
          <p:nvPr/>
        </p:nvGrpSpPr>
        <p:grpSpPr>
          <a:xfrm>
            <a:off x="4648200" y="1708126"/>
            <a:ext cx="4038600" cy="4235474"/>
            <a:chOff x="4648200" y="1708126"/>
            <a:chExt cx="4038600" cy="4235474"/>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22" t="2448" r="3551" b="48776"/>
            <a:stretch/>
          </p:blipFill>
          <p:spPr bwMode="auto">
            <a:xfrm>
              <a:off x="4648200" y="1708126"/>
              <a:ext cx="4038600" cy="4235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Connector 8"/>
            <p:cNvCxnSpPr/>
            <p:nvPr/>
          </p:nvCxnSpPr>
          <p:spPr>
            <a:xfrm>
              <a:off x="4857344" y="1981200"/>
              <a:ext cx="26670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8517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Kythnos</a:t>
            </a:r>
            <a:r>
              <a:rPr lang="en-US" dirty="0" smtClean="0"/>
              <a:t> island, Greece</a:t>
            </a:r>
            <a:endParaRPr lang="en-US" dirty="0"/>
          </a:p>
        </p:txBody>
      </p:sp>
      <p:sp>
        <p:nvSpPr>
          <p:cNvPr id="3" name="Content Placeholder 2"/>
          <p:cNvSpPr>
            <a:spLocks noGrp="1"/>
          </p:cNvSpPr>
          <p:nvPr>
            <p:ph sz="half" idx="1"/>
          </p:nvPr>
        </p:nvSpPr>
        <p:spPr>
          <a:xfrm>
            <a:off x="457200" y="1600200"/>
            <a:ext cx="2741946" cy="4525963"/>
          </a:xfrm>
        </p:spPr>
        <p:txBody>
          <a:bodyPr/>
          <a:lstStyle/>
          <a:p>
            <a:r>
              <a:rPr lang="en-US" dirty="0" smtClean="0"/>
              <a:t>Microgrid central controller development</a:t>
            </a:r>
            <a:endParaRPr lang="en-US" dirty="0"/>
          </a:p>
        </p:txBody>
      </p:sp>
      <p:sp>
        <p:nvSpPr>
          <p:cNvPr id="4" name="Content Placeholder 3"/>
          <p:cNvSpPr>
            <a:spLocks noGrp="1"/>
          </p:cNvSpPr>
          <p:nvPr>
            <p:ph sz="half" idx="2"/>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49</a:t>
            </a:fld>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9146" y="1981200"/>
            <a:ext cx="5844841" cy="3918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219200" y="6231298"/>
            <a:ext cx="7010400" cy="307777"/>
          </a:xfrm>
          <a:prstGeom prst="rect">
            <a:avLst/>
          </a:prstGeom>
        </p:spPr>
        <p:txBody>
          <a:bodyPr wrap="square">
            <a:spAutoFit/>
          </a:bodyPr>
          <a:lstStyle/>
          <a:p>
            <a:r>
              <a:rPr lang="en-US" sz="1400" dirty="0"/>
              <a:t>N. </a:t>
            </a:r>
            <a:r>
              <a:rPr lang="en-US" sz="1400" dirty="0" err="1"/>
              <a:t>Hatziargyriou</a:t>
            </a:r>
            <a:r>
              <a:rPr lang="en-US" sz="1400" dirty="0"/>
              <a:t> et al, “Microgrids” IEEE Power &amp; Energy Magazine, July/August 2007</a:t>
            </a:r>
          </a:p>
        </p:txBody>
      </p:sp>
    </p:spTree>
    <p:extLst>
      <p:ext uri="{BB962C8B-B14F-4D97-AF65-F5344CB8AC3E}">
        <p14:creationId xmlns:p14="http://schemas.microsoft.com/office/powerpoint/2010/main" val="3006224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energy resources (DER)</a:t>
            </a:r>
          </a:p>
        </p:txBody>
      </p:sp>
      <p:sp>
        <p:nvSpPr>
          <p:cNvPr id="3" name="Content Placeholder 2"/>
          <p:cNvSpPr>
            <a:spLocks noGrp="1"/>
          </p:cNvSpPr>
          <p:nvPr>
            <p:ph idx="1"/>
          </p:nvPr>
        </p:nvSpPr>
        <p:spPr/>
        <p:txBody>
          <a:bodyPr/>
          <a:lstStyle/>
          <a:p>
            <a:r>
              <a:rPr lang="en-US" dirty="0" smtClean="0"/>
              <a:t>Microgrids are a framework to address the integration and control of distributed energy resources (DER)</a:t>
            </a:r>
          </a:p>
          <a:p>
            <a:r>
              <a:rPr lang="en-US" dirty="0" smtClean="0"/>
              <a:t>DERs include:</a:t>
            </a:r>
            <a:endParaRPr lang="en-US" dirty="0"/>
          </a:p>
          <a:p>
            <a:pPr lvl="1"/>
            <a:r>
              <a:rPr lang="en-US" dirty="0"/>
              <a:t>Small (kW-scale) combined heat and power (CHP)</a:t>
            </a:r>
          </a:p>
          <a:p>
            <a:pPr lvl="1"/>
            <a:r>
              <a:rPr lang="en-US" dirty="0"/>
              <a:t>Distributed renewable generation: e.g. rooftop photovoltaic panes, small wind turbines, biogas digesters</a:t>
            </a:r>
          </a:p>
          <a:p>
            <a:pPr lvl="1"/>
            <a:r>
              <a:rPr lang="en-US" dirty="0"/>
              <a:t>Heat and electricity storage</a:t>
            </a:r>
          </a:p>
          <a:p>
            <a:pPr lvl="1"/>
            <a:r>
              <a:rPr lang="en-US" dirty="0"/>
              <a:t>Controllable loads (demand response): e.g. electric water heaters, HVAC, other controllable appliances</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a:t>
            </a:fld>
            <a:endParaRPr lang="en-US"/>
          </a:p>
        </p:txBody>
      </p:sp>
    </p:spTree>
    <p:extLst>
      <p:ext uri="{BB962C8B-B14F-4D97-AF65-F5344CB8AC3E}">
        <p14:creationId xmlns:p14="http://schemas.microsoft.com/office/powerpoint/2010/main" val="27295762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524000"/>
            <a:ext cx="5867400" cy="3627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MVV </a:t>
            </a:r>
            <a:r>
              <a:rPr lang="en-US" dirty="0" err="1" smtClean="0"/>
              <a:t>Energie</a:t>
            </a:r>
            <a:r>
              <a:rPr lang="en-US" dirty="0" smtClean="0"/>
              <a:t>, Germany</a:t>
            </a:r>
            <a:endParaRPr lang="en-US" dirty="0"/>
          </a:p>
        </p:txBody>
      </p:sp>
      <p:sp>
        <p:nvSpPr>
          <p:cNvPr id="3" name="Content Placeholder 2"/>
          <p:cNvSpPr>
            <a:spLocks noGrp="1"/>
          </p:cNvSpPr>
          <p:nvPr>
            <p:ph idx="1"/>
          </p:nvPr>
        </p:nvSpPr>
        <p:spPr>
          <a:xfrm>
            <a:off x="152400" y="1600200"/>
            <a:ext cx="3352800" cy="4525963"/>
          </a:xfrm>
        </p:spPr>
        <p:txBody>
          <a:bodyPr>
            <a:normAutofit fontScale="92500" lnSpcReduction="10000"/>
          </a:bodyPr>
          <a:lstStyle/>
          <a:p>
            <a:r>
              <a:rPr lang="en-US" dirty="0"/>
              <a:t>580 households</a:t>
            </a:r>
            <a:r>
              <a:rPr lang="en-US" dirty="0" smtClean="0"/>
              <a:t>, PV systems, CHP </a:t>
            </a:r>
          </a:p>
          <a:p>
            <a:r>
              <a:rPr lang="en-US" dirty="0" smtClean="0"/>
              <a:t>Intermeshed ring grid </a:t>
            </a:r>
            <a:r>
              <a:rPr lang="en-US" dirty="0"/>
              <a:t>structure </a:t>
            </a:r>
            <a:r>
              <a:rPr lang="en-US" dirty="0" smtClean="0"/>
              <a:t>connected </a:t>
            </a:r>
            <a:r>
              <a:rPr lang="en-US" dirty="0"/>
              <a:t>to 3 </a:t>
            </a:r>
            <a:r>
              <a:rPr lang="en-US" dirty="0" smtClean="0"/>
              <a:t>transformers</a:t>
            </a:r>
          </a:p>
          <a:p>
            <a:r>
              <a:rPr lang="en-US" dirty="0"/>
              <a:t>Encouraged customers to shift loads to high solar generation periods</a:t>
            </a:r>
          </a:p>
          <a:p>
            <a:r>
              <a:rPr lang="en-US" dirty="0" smtClean="0"/>
              <a:t>Field </a:t>
            </a:r>
            <a:r>
              <a:rPr lang="en-US" dirty="0"/>
              <a:t>test </a:t>
            </a:r>
            <a:r>
              <a:rPr lang="en-US" dirty="0" smtClean="0"/>
              <a:t>on the </a:t>
            </a:r>
            <a:r>
              <a:rPr lang="en-US" dirty="0"/>
              <a:t>transfer between interconnected and islanding mode</a:t>
            </a:r>
            <a:endParaRPr lang="en-US" dirty="0" smtClean="0"/>
          </a:p>
          <a:p>
            <a:r>
              <a:rPr lang="en-US" dirty="0" smtClean="0"/>
              <a:t>Evaluate agent based decentralized control</a:t>
            </a:r>
          </a:p>
        </p:txBody>
      </p:sp>
      <p:sp>
        <p:nvSpPr>
          <p:cNvPr id="5" name="Slide Number Placeholder 4"/>
          <p:cNvSpPr>
            <a:spLocks noGrp="1"/>
          </p:cNvSpPr>
          <p:nvPr>
            <p:ph type="sldNum" sz="quarter" idx="12"/>
          </p:nvPr>
        </p:nvSpPr>
        <p:spPr/>
        <p:txBody>
          <a:bodyPr/>
          <a:lstStyle/>
          <a:p>
            <a:pPr>
              <a:defRPr/>
            </a:pPr>
            <a:fld id="{0B7F4CC6-FBC2-401F-B47B-6E15E8F7CDF0}" type="slidenum">
              <a:rPr lang="en-US" smtClean="0"/>
              <a:pPr>
                <a:defRPr/>
              </a:pPr>
              <a:t>50</a:t>
            </a:fld>
            <a:endParaRPr lang="en-US"/>
          </a:p>
        </p:txBody>
      </p:sp>
      <p:sp>
        <p:nvSpPr>
          <p:cNvPr id="6" name="Rectangle 5"/>
          <p:cNvSpPr/>
          <p:nvPr/>
        </p:nvSpPr>
        <p:spPr>
          <a:xfrm>
            <a:off x="304800" y="6231298"/>
            <a:ext cx="7924800" cy="523220"/>
          </a:xfrm>
          <a:prstGeom prst="rect">
            <a:avLst/>
          </a:prstGeom>
        </p:spPr>
        <p:txBody>
          <a:bodyPr wrap="square">
            <a:spAutoFit/>
          </a:bodyPr>
          <a:lstStyle/>
          <a:p>
            <a:r>
              <a:rPr lang="en-US" sz="1400" dirty="0" smtClean="0"/>
              <a:t>“Deliverable </a:t>
            </a:r>
            <a:r>
              <a:rPr lang="en-US" sz="1400" dirty="0"/>
              <a:t>DF5: Report on Field Test for the Transfer between Interconnected and Islanding </a:t>
            </a:r>
            <a:r>
              <a:rPr lang="en-US" sz="1400" dirty="0" smtClean="0"/>
              <a:t>Mode at </a:t>
            </a:r>
            <a:r>
              <a:rPr lang="en-US" sz="1400" dirty="0"/>
              <a:t>the Ecological Settlement in Mannheim-</a:t>
            </a:r>
            <a:r>
              <a:rPr lang="en-US" sz="1400" dirty="0" err="1"/>
              <a:t>Wallstadt</a:t>
            </a:r>
            <a:r>
              <a:rPr lang="en-US" sz="1400" dirty="0"/>
              <a:t> (MVV</a:t>
            </a:r>
            <a:r>
              <a:rPr lang="en-US" sz="1400" dirty="0" smtClean="0"/>
              <a:t>),” More Microgrids, December 2009</a:t>
            </a:r>
            <a:endParaRPr lang="en-US" sz="1400" dirty="0"/>
          </a:p>
        </p:txBody>
      </p:sp>
    </p:spTree>
    <p:extLst>
      <p:ext uri="{BB962C8B-B14F-4D97-AF65-F5344CB8AC3E}">
        <p14:creationId xmlns:p14="http://schemas.microsoft.com/office/powerpoint/2010/main" val="34094381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Bronsbergen</a:t>
            </a:r>
            <a:r>
              <a:rPr lang="en-US" dirty="0" smtClean="0"/>
              <a:t> Holiday Park, the Netherlands</a:t>
            </a:r>
            <a:endParaRPr lang="en-US" dirty="0"/>
          </a:p>
        </p:txBody>
      </p:sp>
      <p:sp>
        <p:nvSpPr>
          <p:cNvPr id="6" name="Content Placeholder 5"/>
          <p:cNvSpPr>
            <a:spLocks noGrp="1"/>
          </p:cNvSpPr>
          <p:nvPr>
            <p:ph sz="half" idx="1"/>
          </p:nvPr>
        </p:nvSpPr>
        <p:spPr/>
        <p:txBody>
          <a:bodyPr>
            <a:normAutofit fontScale="85000" lnSpcReduction="10000"/>
          </a:bodyPr>
          <a:lstStyle/>
          <a:p>
            <a:r>
              <a:rPr lang="en-US" dirty="0"/>
              <a:t>210 cottages, 108 </a:t>
            </a:r>
            <a:r>
              <a:rPr lang="en-US" dirty="0" smtClean="0"/>
              <a:t>with PV systems, </a:t>
            </a:r>
            <a:r>
              <a:rPr lang="en-US" dirty="0"/>
              <a:t>peak load is ~ 90 kW, installed PV power is 315 </a:t>
            </a:r>
            <a:r>
              <a:rPr lang="en-US" dirty="0" smtClean="0"/>
              <a:t>kW </a:t>
            </a:r>
            <a:endParaRPr lang="en-US" dirty="0"/>
          </a:p>
          <a:p>
            <a:r>
              <a:rPr lang="en-US" dirty="0"/>
              <a:t>T</a:t>
            </a:r>
            <a:r>
              <a:rPr lang="en-US" dirty="0" smtClean="0"/>
              <a:t>hree-phase </a:t>
            </a:r>
            <a:r>
              <a:rPr lang="en-US" dirty="0"/>
              <a:t>400-V network, </a:t>
            </a:r>
            <a:r>
              <a:rPr lang="en-US" dirty="0" smtClean="0"/>
              <a:t>connected </a:t>
            </a:r>
            <a:r>
              <a:rPr lang="en-US" dirty="0"/>
              <a:t>to a </a:t>
            </a:r>
            <a:r>
              <a:rPr lang="en-US" dirty="0" smtClean="0"/>
              <a:t>10-kV </a:t>
            </a:r>
            <a:r>
              <a:rPr lang="en-US" dirty="0"/>
              <a:t>medium-voltage </a:t>
            </a:r>
            <a:r>
              <a:rPr lang="en-US" dirty="0" smtClean="0"/>
              <a:t>network </a:t>
            </a:r>
          </a:p>
          <a:p>
            <a:r>
              <a:rPr lang="en-US" dirty="0"/>
              <a:t>E</a:t>
            </a:r>
            <a:r>
              <a:rPr lang="en-US" dirty="0" smtClean="0"/>
              <a:t>xperimental </a:t>
            </a:r>
            <a:r>
              <a:rPr lang="en-US" dirty="0"/>
              <a:t>validation of islanded </a:t>
            </a:r>
            <a:r>
              <a:rPr lang="en-US" dirty="0" smtClean="0"/>
              <a:t>operation </a:t>
            </a:r>
            <a:r>
              <a:rPr lang="en-US" dirty="0"/>
              <a:t>by </a:t>
            </a:r>
            <a:r>
              <a:rPr lang="en-US" dirty="0" smtClean="0"/>
              <a:t>storage</a:t>
            </a:r>
            <a:endParaRPr lang="en-US" dirty="0"/>
          </a:p>
          <a:p>
            <a:r>
              <a:rPr lang="en-US" dirty="0" smtClean="0"/>
              <a:t>Evaluation </a:t>
            </a:r>
            <a:r>
              <a:rPr lang="en-US" dirty="0"/>
              <a:t>of islanded operation, automatic </a:t>
            </a:r>
            <a:r>
              <a:rPr lang="en-US" dirty="0" smtClean="0"/>
              <a:t>isolation and </a:t>
            </a:r>
            <a:r>
              <a:rPr lang="en-US" dirty="0"/>
              <a:t>reconnection, fault </a:t>
            </a:r>
            <a:r>
              <a:rPr lang="en-US" dirty="0" smtClean="0"/>
              <a:t>level, </a:t>
            </a:r>
            <a:r>
              <a:rPr lang="en-US" dirty="0"/>
              <a:t>harmonic </a:t>
            </a:r>
            <a:r>
              <a:rPr lang="en-US" dirty="0" smtClean="0"/>
              <a:t>voltage distortion</a:t>
            </a:r>
            <a:r>
              <a:rPr lang="en-US" dirty="0"/>
              <a:t>, energy management </a:t>
            </a:r>
            <a:r>
              <a:rPr lang="en-US" dirty="0" smtClean="0"/>
              <a:t>and storage </a:t>
            </a:r>
            <a:r>
              <a:rPr lang="en-US" dirty="0"/>
              <a:t>lifetime </a:t>
            </a:r>
            <a:r>
              <a:rPr lang="en-US" dirty="0" smtClean="0"/>
              <a:t>optimization, </a:t>
            </a:r>
            <a:r>
              <a:rPr lang="en-US" dirty="0"/>
              <a:t>and </a:t>
            </a:r>
            <a:r>
              <a:rPr lang="en-US" dirty="0" smtClean="0"/>
              <a:t>converters parallel operation</a:t>
            </a:r>
            <a:endParaRPr lang="en-US" dirty="0"/>
          </a:p>
        </p:txBody>
      </p:sp>
      <p:sp>
        <p:nvSpPr>
          <p:cNvPr id="7" name="Content Placeholder 6"/>
          <p:cNvSpPr>
            <a:spLocks noGrp="1"/>
          </p:cNvSpPr>
          <p:nvPr>
            <p:ph sz="half" idx="2"/>
          </p:nvPr>
        </p:nvSpPr>
        <p:spPr/>
        <p:txBody>
          <a:bodyPr>
            <a:normAutofit fontScale="85000" lnSpcReduction="10000"/>
          </a:bodyPr>
          <a:lstStyle/>
          <a:p>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51</a:t>
            </a:fld>
            <a:endParaRPr lang="en-US"/>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110" t="4739" r="3504" b="9670"/>
          <a:stretch/>
        </p:blipFill>
        <p:spPr bwMode="auto">
          <a:xfrm>
            <a:off x="4419600" y="2388140"/>
            <a:ext cx="4591455" cy="28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762000" y="6321623"/>
            <a:ext cx="7315200" cy="307777"/>
          </a:xfrm>
          <a:prstGeom prst="rect">
            <a:avLst/>
          </a:prstGeom>
        </p:spPr>
        <p:txBody>
          <a:bodyPr wrap="square">
            <a:spAutoFit/>
          </a:bodyPr>
          <a:lstStyle/>
          <a:p>
            <a:r>
              <a:rPr lang="en-US" sz="1400" dirty="0"/>
              <a:t>B. </a:t>
            </a:r>
            <a:r>
              <a:rPr lang="en-US" sz="1400" dirty="0" err="1"/>
              <a:t>Kroposki</a:t>
            </a:r>
            <a:r>
              <a:rPr lang="en-US" sz="1400" dirty="0"/>
              <a:t> et al, “Making microgrids work,” IEEE Power &amp; Energy Magazine, May/June 2008</a:t>
            </a:r>
          </a:p>
        </p:txBody>
      </p:sp>
    </p:spTree>
    <p:extLst>
      <p:ext uri="{BB962C8B-B14F-4D97-AF65-F5344CB8AC3E}">
        <p14:creationId xmlns:p14="http://schemas.microsoft.com/office/powerpoint/2010/main" val="5855630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microgrid </a:t>
            </a:r>
            <a:r>
              <a:rPr lang="en-US" dirty="0" smtClean="0"/>
              <a:t>implementations </a:t>
            </a:r>
            <a:r>
              <a:rPr lang="en-US" dirty="0"/>
              <a:t>(…cont’d </a:t>
            </a:r>
            <a:r>
              <a:rPr lang="en-US" dirty="0" smtClean="0"/>
              <a:t>2)</a:t>
            </a:r>
            <a:endParaRPr lang="en-US" dirty="0"/>
          </a:p>
        </p:txBody>
      </p:sp>
      <p:sp>
        <p:nvSpPr>
          <p:cNvPr id="3" name="Content Placeholder 2"/>
          <p:cNvSpPr>
            <a:spLocks noGrp="1"/>
          </p:cNvSpPr>
          <p:nvPr>
            <p:ph idx="1"/>
          </p:nvPr>
        </p:nvSpPr>
        <p:spPr/>
        <p:txBody>
          <a:bodyPr>
            <a:normAutofit/>
          </a:bodyPr>
          <a:lstStyle/>
          <a:p>
            <a:r>
              <a:rPr lang="en-US" dirty="0"/>
              <a:t>Japan (motivated by compensation of local variability and present itself as constant load to the grid):</a:t>
            </a:r>
          </a:p>
          <a:p>
            <a:pPr lvl="1"/>
            <a:r>
              <a:rPr lang="en-US" dirty="0" smtClean="0"/>
              <a:t>Aichi </a:t>
            </a:r>
            <a:r>
              <a:rPr lang="en-US" dirty="0"/>
              <a:t>(fuel cells, biogas, PV, </a:t>
            </a:r>
            <a:r>
              <a:rPr lang="en-US" dirty="0" err="1"/>
              <a:t>NaS</a:t>
            </a:r>
            <a:r>
              <a:rPr lang="en-US" dirty="0"/>
              <a:t> battery, islanding tests)</a:t>
            </a:r>
          </a:p>
          <a:p>
            <a:pPr lvl="1"/>
            <a:r>
              <a:rPr lang="en-US" dirty="0" smtClean="0"/>
              <a:t>Hachinohe</a:t>
            </a:r>
          </a:p>
          <a:p>
            <a:pPr lvl="1"/>
            <a:r>
              <a:rPr lang="en-US" dirty="0" smtClean="0"/>
              <a:t>CRIEPI</a:t>
            </a:r>
          </a:p>
          <a:p>
            <a:pPr lvl="1"/>
            <a:r>
              <a:rPr lang="en-US" dirty="0"/>
              <a:t>Sendai (demonstrate multiple PQR levels)</a:t>
            </a: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52</a:t>
            </a:fld>
            <a:endParaRPr lang="en-US"/>
          </a:p>
        </p:txBody>
      </p:sp>
    </p:spTree>
    <p:extLst>
      <p:ext uri="{BB962C8B-B14F-4D97-AF65-F5344CB8AC3E}">
        <p14:creationId xmlns:p14="http://schemas.microsoft.com/office/powerpoint/2010/main" val="19944464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Aichi Microgrid, Japan</a:t>
            </a:r>
            <a:endParaRPr lang="en-US" dirty="0"/>
          </a:p>
        </p:txBody>
      </p:sp>
      <p:sp>
        <p:nvSpPr>
          <p:cNvPr id="5" name="Content Placeholder 4"/>
          <p:cNvSpPr>
            <a:spLocks noGrp="1"/>
          </p:cNvSpPr>
          <p:nvPr>
            <p:ph sz="half" idx="2"/>
          </p:nvPr>
        </p:nvSpPr>
        <p:spPr/>
        <p:txBody>
          <a:bodyPr>
            <a:normAutofit lnSpcReduction="10000"/>
          </a:bodyPr>
          <a:lstStyle/>
          <a:p>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53</a:t>
            </a:fld>
            <a:endParaRPr lang="en-US"/>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53" t="2527" r="1227" b="5471"/>
          <a:stretch/>
        </p:blipFill>
        <p:spPr bwMode="auto">
          <a:xfrm>
            <a:off x="2803188" y="1652081"/>
            <a:ext cx="6264612" cy="4367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762000" y="6321623"/>
            <a:ext cx="7315200" cy="307777"/>
          </a:xfrm>
          <a:prstGeom prst="rect">
            <a:avLst/>
          </a:prstGeom>
        </p:spPr>
        <p:txBody>
          <a:bodyPr wrap="square">
            <a:spAutoFit/>
          </a:bodyPr>
          <a:lstStyle/>
          <a:p>
            <a:r>
              <a:rPr lang="en-US" sz="1400" dirty="0"/>
              <a:t>B. </a:t>
            </a:r>
            <a:r>
              <a:rPr lang="en-US" sz="1400" dirty="0" err="1"/>
              <a:t>Kroposki</a:t>
            </a:r>
            <a:r>
              <a:rPr lang="en-US" sz="1400" dirty="0"/>
              <a:t> et al, “Making microgrids work,” IEEE Power &amp; Energy Magazine, May/June 2008</a:t>
            </a:r>
          </a:p>
        </p:txBody>
      </p:sp>
      <p:sp>
        <p:nvSpPr>
          <p:cNvPr id="3" name="Content Placeholder 2"/>
          <p:cNvSpPr>
            <a:spLocks noGrp="1"/>
          </p:cNvSpPr>
          <p:nvPr>
            <p:ph sz="half" idx="1"/>
          </p:nvPr>
        </p:nvSpPr>
        <p:spPr>
          <a:xfrm>
            <a:off x="0" y="1600200"/>
            <a:ext cx="2819400" cy="4525963"/>
          </a:xfrm>
        </p:spPr>
        <p:txBody>
          <a:bodyPr>
            <a:normAutofit lnSpcReduction="10000"/>
          </a:bodyPr>
          <a:lstStyle/>
          <a:p>
            <a:r>
              <a:rPr lang="en-US" dirty="0"/>
              <a:t>Control systems for matching energy demand and supply for microgrid operation</a:t>
            </a:r>
          </a:p>
          <a:p>
            <a:r>
              <a:rPr lang="en-US" dirty="0" smtClean="0"/>
              <a:t>Fuel cells</a:t>
            </a:r>
            <a:r>
              <a:rPr lang="en-US" dirty="0"/>
              <a:t>, PV, and </a:t>
            </a:r>
            <a:r>
              <a:rPr lang="en-US" dirty="0" err="1" smtClean="0"/>
              <a:t>NaS</a:t>
            </a:r>
            <a:r>
              <a:rPr lang="en-US" dirty="0" smtClean="0"/>
              <a:t> battery</a:t>
            </a:r>
          </a:p>
          <a:p>
            <a:r>
              <a:rPr lang="en-US" dirty="0"/>
              <a:t>L</a:t>
            </a:r>
            <a:r>
              <a:rPr lang="en-US" dirty="0" smtClean="0"/>
              <a:t>oad-generation balancing was maintained </a:t>
            </a:r>
            <a:r>
              <a:rPr lang="en-US" dirty="0"/>
              <a:t>at 3% for as short as </a:t>
            </a:r>
            <a:r>
              <a:rPr lang="en-US" dirty="0" smtClean="0"/>
              <a:t>10-minute intervals</a:t>
            </a:r>
          </a:p>
        </p:txBody>
      </p:sp>
    </p:spTree>
    <p:extLst>
      <p:ext uri="{BB962C8B-B14F-4D97-AF65-F5344CB8AC3E}">
        <p14:creationId xmlns:p14="http://schemas.microsoft.com/office/powerpoint/2010/main" val="4606852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Hachinohe microgrid, Japan</a:t>
            </a:r>
            <a:endParaRPr lang="en-US" dirty="0"/>
          </a:p>
        </p:txBody>
      </p:sp>
      <p:sp>
        <p:nvSpPr>
          <p:cNvPr id="5" name="Content Placeholder 4"/>
          <p:cNvSpPr>
            <a:spLocks noGrp="1"/>
          </p:cNvSpPr>
          <p:nvPr>
            <p:ph sz="half" idx="1"/>
          </p:nvPr>
        </p:nvSpPr>
        <p:spPr>
          <a:xfrm>
            <a:off x="0" y="1600200"/>
            <a:ext cx="2666999" cy="4525963"/>
          </a:xfrm>
        </p:spPr>
        <p:txBody>
          <a:bodyPr>
            <a:normAutofit fontScale="77500" lnSpcReduction="20000"/>
          </a:bodyPr>
          <a:lstStyle/>
          <a:p>
            <a:r>
              <a:rPr lang="en-US" dirty="0" smtClean="0"/>
              <a:t>&gt; 5km distribution line</a:t>
            </a:r>
          </a:p>
          <a:p>
            <a:r>
              <a:rPr lang="en-US" dirty="0" smtClean="0"/>
              <a:t>Gas, PV, and wind generation</a:t>
            </a:r>
          </a:p>
          <a:p>
            <a:r>
              <a:rPr lang="en-US" dirty="0"/>
              <a:t>W</a:t>
            </a:r>
            <a:r>
              <a:rPr lang="en-US" dirty="0" smtClean="0"/>
              <a:t>eekly </a:t>
            </a:r>
            <a:r>
              <a:rPr lang="en-US" dirty="0"/>
              <a:t>supply and </a:t>
            </a:r>
            <a:r>
              <a:rPr lang="en-US" dirty="0" smtClean="0"/>
              <a:t>demand planning</a:t>
            </a:r>
            <a:r>
              <a:rPr lang="en-US" dirty="0"/>
              <a:t>, economic dispatch control </a:t>
            </a:r>
            <a:r>
              <a:rPr lang="en-US" dirty="0" smtClean="0"/>
              <a:t>every 3 </a:t>
            </a:r>
            <a:r>
              <a:rPr lang="en-US" dirty="0"/>
              <a:t>minutes</a:t>
            </a:r>
            <a:r>
              <a:rPr lang="en-US" dirty="0" smtClean="0"/>
              <a:t>, and </a:t>
            </a:r>
            <a:r>
              <a:rPr lang="en-US" dirty="0"/>
              <a:t>second-by-second power flow control at </a:t>
            </a:r>
            <a:r>
              <a:rPr lang="en-US" dirty="0" smtClean="0"/>
              <a:t>interconnection</a:t>
            </a:r>
          </a:p>
          <a:p>
            <a:r>
              <a:rPr lang="en-US" dirty="0"/>
              <a:t>3% </a:t>
            </a:r>
            <a:r>
              <a:rPr lang="en-US" dirty="0" smtClean="0"/>
              <a:t>balancing error during </a:t>
            </a:r>
            <a:r>
              <a:rPr lang="en-US" dirty="0"/>
              <a:t>99.99% of the system’s </a:t>
            </a:r>
            <a:r>
              <a:rPr lang="en-US" dirty="0" smtClean="0"/>
              <a:t>operational time</a:t>
            </a:r>
          </a:p>
          <a:p>
            <a:r>
              <a:rPr lang="en-US" dirty="0" smtClean="0"/>
              <a:t>Grid isolated operation</a:t>
            </a:r>
            <a:endParaRPr lang="en-US" dirty="0"/>
          </a:p>
        </p:txBody>
      </p:sp>
      <p:sp>
        <p:nvSpPr>
          <p:cNvPr id="7" name="Content Placeholder 6"/>
          <p:cNvSpPr>
            <a:spLocks noGrp="1"/>
          </p:cNvSpPr>
          <p:nvPr>
            <p:ph sz="half" idx="2"/>
          </p:nvPr>
        </p:nvSpPr>
        <p:spPr/>
        <p:txBody>
          <a:bodyPr>
            <a:normAutofit fontScale="77500" lnSpcReduction="20000"/>
          </a:bodyPr>
          <a:lstStyle/>
          <a:p>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54</a:t>
            </a:fld>
            <a:endParaRPr lang="en-US"/>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50" t="5403" r="1521" b="7156"/>
          <a:stretch/>
        </p:blipFill>
        <p:spPr bwMode="auto">
          <a:xfrm>
            <a:off x="2666999" y="1752600"/>
            <a:ext cx="6400801" cy="4250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762000" y="6321623"/>
            <a:ext cx="7315200" cy="307777"/>
          </a:xfrm>
          <a:prstGeom prst="rect">
            <a:avLst/>
          </a:prstGeom>
        </p:spPr>
        <p:txBody>
          <a:bodyPr wrap="square">
            <a:spAutoFit/>
          </a:bodyPr>
          <a:lstStyle/>
          <a:p>
            <a:r>
              <a:rPr lang="en-US" sz="1400" dirty="0"/>
              <a:t>B. </a:t>
            </a:r>
            <a:r>
              <a:rPr lang="en-US" sz="1400" dirty="0" err="1"/>
              <a:t>Kroposki</a:t>
            </a:r>
            <a:r>
              <a:rPr lang="en-US" sz="1400" dirty="0"/>
              <a:t> et al, “Making microgrids work,” IEEE Power &amp; Energy Magazine, May/June 2008</a:t>
            </a:r>
          </a:p>
        </p:txBody>
      </p:sp>
    </p:spTree>
    <p:extLst>
      <p:ext uri="{BB962C8B-B14F-4D97-AF65-F5344CB8AC3E}">
        <p14:creationId xmlns:p14="http://schemas.microsoft.com/office/powerpoint/2010/main" val="20479598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86383" y="228600"/>
            <a:ext cx="8229600" cy="1143000"/>
          </a:xfrm>
        </p:spPr>
        <p:txBody>
          <a:bodyPr/>
          <a:lstStyle/>
          <a:p>
            <a:r>
              <a:rPr lang="en-US" dirty="0" smtClean="0"/>
              <a:t>CRIEPI, Japan</a:t>
            </a:r>
            <a:endParaRPr lang="en-US" dirty="0"/>
          </a:p>
        </p:txBody>
      </p:sp>
      <p:sp>
        <p:nvSpPr>
          <p:cNvPr id="6" name="Content Placeholder 5"/>
          <p:cNvSpPr>
            <a:spLocks noGrp="1"/>
          </p:cNvSpPr>
          <p:nvPr>
            <p:ph sz="half" idx="1"/>
          </p:nvPr>
        </p:nvSpPr>
        <p:spPr>
          <a:xfrm>
            <a:off x="304800" y="1600200"/>
            <a:ext cx="4038600" cy="4525963"/>
          </a:xfrm>
        </p:spPr>
        <p:txBody>
          <a:bodyPr>
            <a:normAutofit fontScale="92500" lnSpcReduction="10000"/>
          </a:bodyPr>
          <a:lstStyle/>
          <a:p>
            <a:r>
              <a:rPr lang="en-US" dirty="0"/>
              <a:t>S</a:t>
            </a:r>
            <a:r>
              <a:rPr lang="en-US" dirty="0" smtClean="0"/>
              <a:t>tatic </a:t>
            </a:r>
            <a:r>
              <a:rPr lang="en-US" dirty="0" err="1"/>
              <a:t>var</a:t>
            </a:r>
            <a:r>
              <a:rPr lang="en-US" dirty="0"/>
              <a:t> </a:t>
            </a:r>
            <a:r>
              <a:rPr lang="en-US" dirty="0" smtClean="0"/>
              <a:t>compensator (SVC</a:t>
            </a:r>
            <a:r>
              <a:rPr lang="en-US" dirty="0"/>
              <a:t>), a step voltage regulator (SVR), and loop balance </a:t>
            </a:r>
            <a:r>
              <a:rPr lang="en-US" dirty="0" smtClean="0"/>
              <a:t>controllers (LBCs)</a:t>
            </a:r>
          </a:p>
          <a:p>
            <a:r>
              <a:rPr lang="en-US" dirty="0" smtClean="0"/>
              <a:t>LBCs can control power </a:t>
            </a:r>
            <a:r>
              <a:rPr lang="en-US" dirty="0"/>
              <a:t>flow between two </a:t>
            </a:r>
            <a:r>
              <a:rPr lang="en-US" dirty="0" smtClean="0"/>
              <a:t>distribution feeders </a:t>
            </a:r>
            <a:r>
              <a:rPr lang="en-US" dirty="0"/>
              <a:t>by </a:t>
            </a:r>
            <a:r>
              <a:rPr lang="en-US" dirty="0" smtClean="0"/>
              <a:t>back-to-back </a:t>
            </a:r>
            <a:r>
              <a:rPr lang="en-US" dirty="0"/>
              <a:t>(BTB) type converter.</a:t>
            </a:r>
          </a:p>
          <a:p>
            <a:r>
              <a:rPr lang="en-US" dirty="0"/>
              <a:t>The LBCs allow connections of two sources </a:t>
            </a:r>
            <a:r>
              <a:rPr lang="en-US" dirty="0" smtClean="0"/>
              <a:t>with different </a:t>
            </a:r>
            <a:r>
              <a:rPr lang="en-US" dirty="0"/>
              <a:t>voltages, frequencies, and phase angles by </a:t>
            </a:r>
            <a:r>
              <a:rPr lang="en-US" dirty="0" smtClean="0"/>
              <a:t>providing a </a:t>
            </a:r>
            <a:r>
              <a:rPr lang="en-US" dirty="0"/>
              <a:t>dc </a:t>
            </a:r>
            <a:r>
              <a:rPr lang="en-US" dirty="0" smtClean="0"/>
              <a:t>link</a:t>
            </a:r>
            <a:endParaRPr lang="en-US" dirty="0"/>
          </a:p>
        </p:txBody>
      </p:sp>
      <p:sp>
        <p:nvSpPr>
          <p:cNvPr id="7" name="Content Placeholder 6"/>
          <p:cNvSpPr>
            <a:spLocks noGrp="1"/>
          </p:cNvSpPr>
          <p:nvPr>
            <p:ph sz="half" idx="2"/>
          </p:nvPr>
        </p:nvSpPr>
        <p:spPr/>
        <p:txBody>
          <a:bodyPr>
            <a:normAutofit fontScale="92500" lnSpcReduction="10000"/>
          </a:bodyPr>
          <a:lstStyle/>
          <a:p>
            <a:endParaRPr lang="en-US"/>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55</a:t>
            </a:fld>
            <a:endParaRPr lang="en-US"/>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933" t="3940" r="3776" b="6699"/>
          <a:stretch/>
        </p:blipFill>
        <p:spPr bwMode="auto">
          <a:xfrm>
            <a:off x="4419600" y="2057400"/>
            <a:ext cx="4572000" cy="3945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762000" y="6321623"/>
            <a:ext cx="7315200" cy="307777"/>
          </a:xfrm>
          <a:prstGeom prst="rect">
            <a:avLst/>
          </a:prstGeom>
        </p:spPr>
        <p:txBody>
          <a:bodyPr wrap="square">
            <a:spAutoFit/>
          </a:bodyPr>
          <a:lstStyle/>
          <a:p>
            <a:r>
              <a:rPr lang="en-US" sz="1400" dirty="0"/>
              <a:t>B. </a:t>
            </a:r>
            <a:r>
              <a:rPr lang="en-US" sz="1400" dirty="0" err="1"/>
              <a:t>Kroposki</a:t>
            </a:r>
            <a:r>
              <a:rPr lang="en-US" sz="1400" dirty="0"/>
              <a:t> et al, “Making microgrids work,” IEEE Power &amp; Energy Magazine, May/June 2008</a:t>
            </a:r>
          </a:p>
        </p:txBody>
      </p:sp>
    </p:spTree>
    <p:extLst>
      <p:ext uri="{BB962C8B-B14F-4D97-AF65-F5344CB8AC3E}">
        <p14:creationId xmlns:p14="http://schemas.microsoft.com/office/powerpoint/2010/main" val="34912212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Sendai, Japan</a:t>
            </a:r>
            <a:endParaRPr lang="en-US" dirty="0"/>
          </a:p>
        </p:txBody>
      </p:sp>
      <p:sp>
        <p:nvSpPr>
          <p:cNvPr id="3" name="Content Placeholder 2"/>
          <p:cNvSpPr>
            <a:spLocks noGrp="1"/>
          </p:cNvSpPr>
          <p:nvPr>
            <p:ph idx="1"/>
          </p:nvPr>
        </p:nvSpPr>
        <p:spPr>
          <a:xfrm>
            <a:off x="457200" y="1752601"/>
            <a:ext cx="3352800" cy="4953000"/>
          </a:xfrm>
        </p:spPr>
        <p:txBody>
          <a:bodyPr>
            <a:normAutofit/>
          </a:bodyPr>
          <a:lstStyle/>
          <a:p>
            <a:r>
              <a:rPr lang="en-US" dirty="0"/>
              <a:t>DC loads </a:t>
            </a:r>
            <a:r>
              <a:rPr lang="en-US" dirty="0" smtClean="0"/>
              <a:t>served </a:t>
            </a:r>
            <a:r>
              <a:rPr lang="en-US" dirty="0"/>
              <a:t>directly on a circuit dedicated to </a:t>
            </a:r>
            <a:r>
              <a:rPr lang="en-US" dirty="0" smtClean="0"/>
              <a:t>critical telecommunications equipment</a:t>
            </a:r>
          </a:p>
          <a:p>
            <a:r>
              <a:rPr lang="en-US" dirty="0" smtClean="0"/>
              <a:t>Multiple </a:t>
            </a:r>
            <a:r>
              <a:rPr lang="en-US" dirty="0"/>
              <a:t>qualities of AC </a:t>
            </a:r>
            <a:r>
              <a:rPr lang="en-US" dirty="0" smtClean="0"/>
              <a:t>services:</a:t>
            </a:r>
          </a:p>
          <a:p>
            <a:pPr lvl="1"/>
            <a:r>
              <a:rPr lang="en-US" dirty="0"/>
              <a:t>m</a:t>
            </a:r>
            <a:r>
              <a:rPr lang="en-US" dirty="0" smtClean="0"/>
              <a:t>edical school </a:t>
            </a:r>
          </a:p>
          <a:p>
            <a:pPr lvl="1"/>
            <a:r>
              <a:rPr lang="en-US" dirty="0" smtClean="0"/>
              <a:t>high school </a:t>
            </a:r>
          </a:p>
          <a:p>
            <a:pPr lvl="1"/>
            <a:r>
              <a:rPr lang="en-US" dirty="0" smtClean="0"/>
              <a:t>water </a:t>
            </a:r>
            <a:r>
              <a:rPr lang="en-US" dirty="0"/>
              <a:t>treatment </a:t>
            </a:r>
            <a:r>
              <a:rPr lang="en-US" dirty="0" smtClean="0"/>
              <a:t>plant</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752600"/>
            <a:ext cx="5497563" cy="4085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56</a:t>
            </a:fld>
            <a:endParaRPr lang="en-US"/>
          </a:p>
        </p:txBody>
      </p:sp>
    </p:spTree>
    <p:extLst>
      <p:ext uri="{BB962C8B-B14F-4D97-AF65-F5344CB8AC3E}">
        <p14:creationId xmlns:p14="http://schemas.microsoft.com/office/powerpoint/2010/main" val="12892943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microgrid implementations (…cont’d 2)</a:t>
            </a:r>
          </a:p>
        </p:txBody>
      </p:sp>
      <p:sp>
        <p:nvSpPr>
          <p:cNvPr id="3" name="Content Placeholder 2"/>
          <p:cNvSpPr>
            <a:spLocks noGrp="1"/>
          </p:cNvSpPr>
          <p:nvPr>
            <p:ph idx="1"/>
          </p:nvPr>
        </p:nvSpPr>
        <p:spPr/>
        <p:txBody>
          <a:bodyPr/>
          <a:lstStyle/>
          <a:p>
            <a:r>
              <a:rPr lang="en-US" dirty="0"/>
              <a:t>Canada</a:t>
            </a:r>
          </a:p>
          <a:p>
            <a:pPr lvl="1"/>
            <a:r>
              <a:rPr lang="en-US" dirty="0" smtClean="0"/>
              <a:t>Fortis-Alberta </a:t>
            </a:r>
            <a:r>
              <a:rPr lang="en-US" dirty="0"/>
              <a:t>(hydro-wind)</a:t>
            </a:r>
          </a:p>
          <a:p>
            <a:pPr lvl="1"/>
            <a:r>
              <a:rPr lang="en-US" dirty="0" smtClean="0"/>
              <a:t>BC </a:t>
            </a:r>
            <a:r>
              <a:rPr lang="en-US" dirty="0"/>
              <a:t>Hydro Boston Bar (3MW peak load, 8.64MW run-of-river hydro), </a:t>
            </a:r>
            <a:endParaRPr lang="en-US" dirty="0" smtClean="0"/>
          </a:p>
          <a:p>
            <a:pPr lvl="1"/>
            <a:r>
              <a:rPr lang="en-US" dirty="0" smtClean="0"/>
              <a:t>Hydro </a:t>
            </a:r>
            <a:r>
              <a:rPr lang="en-US" dirty="0"/>
              <a:t>Quebec (15MW load, 31MW steam)</a:t>
            </a:r>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57</a:t>
            </a:fld>
            <a:endParaRPr lang="en-US"/>
          </a:p>
        </p:txBody>
      </p:sp>
    </p:spTree>
    <p:extLst>
      <p:ext uri="{BB962C8B-B14F-4D97-AF65-F5344CB8AC3E}">
        <p14:creationId xmlns:p14="http://schemas.microsoft.com/office/powerpoint/2010/main" val="39442759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Boston Bar IPP and BC Hydro, </a:t>
            </a:r>
            <a:r>
              <a:rPr lang="en-US" dirty="0"/>
              <a:t>C</a:t>
            </a:r>
            <a:r>
              <a:rPr lang="en-US" dirty="0" smtClean="0"/>
              <a:t>anada</a:t>
            </a:r>
            <a:endParaRPr lang="en-US" dirty="0"/>
          </a:p>
        </p:txBody>
      </p:sp>
      <p:sp>
        <p:nvSpPr>
          <p:cNvPr id="3" name="Content Placeholder 2"/>
          <p:cNvSpPr>
            <a:spLocks noGrp="1"/>
          </p:cNvSpPr>
          <p:nvPr>
            <p:ph idx="1"/>
          </p:nvPr>
        </p:nvSpPr>
        <p:spPr>
          <a:xfrm>
            <a:off x="457200" y="1371600"/>
            <a:ext cx="8229600" cy="1828800"/>
          </a:xfrm>
        </p:spPr>
        <p:txBody>
          <a:bodyPr>
            <a:normAutofit/>
          </a:bodyPr>
          <a:lstStyle/>
          <a:p>
            <a:r>
              <a:rPr lang="en-US" dirty="0" smtClean="0"/>
              <a:t>To reduce </a:t>
            </a:r>
            <a:r>
              <a:rPr lang="en-US" dirty="0"/>
              <a:t>sustained power-outage durations</a:t>
            </a:r>
          </a:p>
          <a:p>
            <a:r>
              <a:rPr lang="en-US" dirty="0" smtClean="0"/>
              <a:t>Local </a:t>
            </a:r>
            <a:r>
              <a:rPr lang="en-US" dirty="0"/>
              <a:t>IPP to operate </a:t>
            </a:r>
            <a:r>
              <a:rPr lang="en-US" dirty="0" smtClean="0"/>
              <a:t>in island mode</a:t>
            </a:r>
          </a:p>
          <a:p>
            <a:r>
              <a:rPr lang="en-US" dirty="0" smtClean="0"/>
              <a:t>Two 3.45-MW </a:t>
            </a:r>
            <a:r>
              <a:rPr lang="en-US" dirty="0"/>
              <a:t>hydro </a:t>
            </a:r>
            <a:r>
              <a:rPr lang="en-US" dirty="0" smtClean="0"/>
              <a:t>generators, connected </a:t>
            </a:r>
            <a:r>
              <a:rPr lang="en-US" dirty="0"/>
              <a:t>to </a:t>
            </a:r>
            <a:r>
              <a:rPr lang="en-US" dirty="0" smtClean="0"/>
              <a:t>feeder </a:t>
            </a:r>
            <a:r>
              <a:rPr lang="en-US" dirty="0"/>
              <a:t>with </a:t>
            </a:r>
            <a:r>
              <a:rPr lang="en-US" dirty="0" smtClean="0"/>
              <a:t>peak </a:t>
            </a:r>
            <a:r>
              <a:rPr lang="en-US" dirty="0"/>
              <a:t>load of 3.0 </a:t>
            </a:r>
            <a:r>
              <a:rPr lang="en-US" dirty="0" smtClean="0"/>
              <a:t>MW</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58</a:t>
            </a:fld>
            <a:endParaRPr lang="en-US"/>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05" t="3742" r="1655" b="8638"/>
          <a:stretch/>
        </p:blipFill>
        <p:spPr bwMode="auto">
          <a:xfrm>
            <a:off x="990600" y="3130491"/>
            <a:ext cx="6681830" cy="3194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762000" y="6321623"/>
            <a:ext cx="7315200" cy="307777"/>
          </a:xfrm>
          <a:prstGeom prst="rect">
            <a:avLst/>
          </a:prstGeom>
        </p:spPr>
        <p:txBody>
          <a:bodyPr wrap="square">
            <a:spAutoFit/>
          </a:bodyPr>
          <a:lstStyle/>
          <a:p>
            <a:r>
              <a:rPr lang="en-US" sz="1400" dirty="0"/>
              <a:t>B. </a:t>
            </a:r>
            <a:r>
              <a:rPr lang="en-US" sz="1400" dirty="0" err="1"/>
              <a:t>Kroposki</a:t>
            </a:r>
            <a:r>
              <a:rPr lang="en-US" sz="1400" dirty="0"/>
              <a:t> et al, “Making microgrids work,” IEEE Power &amp; Energy Magazine, May/June 2008</a:t>
            </a:r>
          </a:p>
        </p:txBody>
      </p:sp>
    </p:spTree>
    <p:extLst>
      <p:ext uri="{BB962C8B-B14F-4D97-AF65-F5344CB8AC3E}">
        <p14:creationId xmlns:p14="http://schemas.microsoft.com/office/powerpoint/2010/main" val="42769089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Fortis-Alberta, </a:t>
            </a:r>
            <a:r>
              <a:rPr lang="en-US" dirty="0"/>
              <a:t>C</a:t>
            </a:r>
            <a:r>
              <a:rPr lang="en-US" dirty="0" smtClean="0"/>
              <a:t>anada</a:t>
            </a:r>
            <a:endParaRPr lang="en-US" dirty="0"/>
          </a:p>
        </p:txBody>
      </p:sp>
      <p:sp>
        <p:nvSpPr>
          <p:cNvPr id="3" name="Content Placeholder 2"/>
          <p:cNvSpPr>
            <a:spLocks noGrp="1"/>
          </p:cNvSpPr>
          <p:nvPr>
            <p:ph idx="1"/>
          </p:nvPr>
        </p:nvSpPr>
        <p:spPr>
          <a:xfrm>
            <a:off x="457200" y="1164259"/>
            <a:ext cx="8229600" cy="2036141"/>
          </a:xfrm>
        </p:spPr>
        <p:txBody>
          <a:bodyPr>
            <a:normAutofit fontScale="92500" lnSpcReduction="20000"/>
          </a:bodyPr>
          <a:lstStyle/>
          <a:p>
            <a:r>
              <a:rPr lang="en-US" dirty="0"/>
              <a:t>I</a:t>
            </a:r>
            <a:r>
              <a:rPr lang="en-US" dirty="0" smtClean="0"/>
              <a:t>dentified </a:t>
            </a:r>
            <a:r>
              <a:rPr lang="en-US" dirty="0"/>
              <a:t>as a grid-tied microgrid.</a:t>
            </a:r>
          </a:p>
          <a:p>
            <a:r>
              <a:rPr lang="en-US" dirty="0" smtClean="0"/>
              <a:t>25-kV </a:t>
            </a:r>
            <a:r>
              <a:rPr lang="en-US" dirty="0"/>
              <a:t>distribution </a:t>
            </a:r>
            <a:r>
              <a:rPr lang="en-US" dirty="0" smtClean="0"/>
              <a:t>network, supplied by </a:t>
            </a:r>
            <a:r>
              <a:rPr lang="en-US" dirty="0"/>
              <a:t>65-kV/25-kV </a:t>
            </a:r>
            <a:r>
              <a:rPr lang="en-US" dirty="0" smtClean="0"/>
              <a:t>substation</a:t>
            </a:r>
          </a:p>
          <a:p>
            <a:r>
              <a:rPr lang="en-US" dirty="0" smtClean="0"/>
              <a:t>“Temp-feeder” to </a:t>
            </a:r>
            <a:r>
              <a:rPr lang="en-US" dirty="0"/>
              <a:t>s</a:t>
            </a:r>
            <a:r>
              <a:rPr lang="en-US" dirty="0" smtClean="0"/>
              <a:t>upply  power </a:t>
            </a:r>
            <a:r>
              <a:rPr lang="en-US" dirty="0"/>
              <a:t>(from a 138-kV/25-kV substation</a:t>
            </a:r>
            <a:r>
              <a:rPr lang="en-US" dirty="0" smtClean="0"/>
              <a:t>) during main substation maintenance</a:t>
            </a:r>
          </a:p>
          <a:p>
            <a:r>
              <a:rPr lang="en-US" dirty="0" smtClean="0"/>
              <a:t>Isolated operation challenged by wind variability and hydro insufficient ramp rate</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59</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102942"/>
            <a:ext cx="5715000" cy="3297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219200" y="6474023"/>
            <a:ext cx="7010400" cy="307777"/>
          </a:xfrm>
          <a:prstGeom prst="rect">
            <a:avLst/>
          </a:prstGeom>
        </p:spPr>
        <p:txBody>
          <a:bodyPr wrap="square">
            <a:spAutoFit/>
          </a:bodyPr>
          <a:lstStyle/>
          <a:p>
            <a:r>
              <a:rPr lang="en-US" sz="1400" dirty="0"/>
              <a:t>N. </a:t>
            </a:r>
            <a:r>
              <a:rPr lang="en-US" sz="1400" dirty="0" err="1"/>
              <a:t>Hatziargyriou</a:t>
            </a:r>
            <a:r>
              <a:rPr lang="en-US" sz="1400" dirty="0"/>
              <a:t> et al, “Microgrids” IEEE Power &amp; Energy Magazine, July/August 2007</a:t>
            </a:r>
          </a:p>
        </p:txBody>
      </p:sp>
    </p:spTree>
    <p:extLst>
      <p:ext uri="{BB962C8B-B14F-4D97-AF65-F5344CB8AC3E}">
        <p14:creationId xmlns:p14="http://schemas.microsoft.com/office/powerpoint/2010/main" val="2233645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microgrids?</a:t>
            </a:r>
            <a:endParaRPr lang="en-US" dirty="0"/>
          </a:p>
        </p:txBody>
      </p:sp>
      <p:sp>
        <p:nvSpPr>
          <p:cNvPr id="3" name="Content Placeholder 2"/>
          <p:cNvSpPr>
            <a:spLocks noGrp="1"/>
          </p:cNvSpPr>
          <p:nvPr>
            <p:ph idx="1"/>
          </p:nvPr>
        </p:nvSpPr>
        <p:spPr/>
        <p:txBody>
          <a:bodyPr>
            <a:normAutofit/>
          </a:bodyPr>
          <a:lstStyle/>
          <a:p>
            <a:r>
              <a:rPr lang="en-US" dirty="0" smtClean="0"/>
              <a:t>Definition of microgrid</a:t>
            </a:r>
            <a:r>
              <a:rPr lang="en-US" baseline="30000" dirty="0" smtClean="0"/>
              <a:t>1</a:t>
            </a:r>
            <a:r>
              <a:rPr lang="en-US" dirty="0" smtClean="0"/>
              <a:t>: Group </a:t>
            </a:r>
            <a:r>
              <a:rPr lang="en-US" dirty="0"/>
              <a:t>of </a:t>
            </a:r>
            <a:r>
              <a:rPr lang="en-US" dirty="0" smtClean="0"/>
              <a:t>locally-controlled </a:t>
            </a:r>
            <a:r>
              <a:rPr lang="en-US" dirty="0"/>
              <a:t>distributed energy resources (DER</a:t>
            </a:r>
            <a:r>
              <a:rPr lang="en-US" dirty="0" smtClean="0"/>
              <a:t>) connected to a low voltage (≈</a:t>
            </a:r>
            <a:r>
              <a:rPr lang="en-US" dirty="0" smtClean="0">
                <a:sym typeface="Symbol"/>
              </a:rPr>
              <a:t></a:t>
            </a:r>
            <a:r>
              <a:rPr lang="en-US" dirty="0" smtClean="0"/>
              <a:t> 1 kV) or medium voltage (</a:t>
            </a:r>
            <a:r>
              <a:rPr lang="en-US" dirty="0"/>
              <a:t>≈</a:t>
            </a:r>
            <a:r>
              <a:rPr lang="en-US" dirty="0" smtClean="0"/>
              <a:t> 1  to 69 kV) distribution network. </a:t>
            </a:r>
          </a:p>
          <a:p>
            <a:pPr lvl="1"/>
            <a:r>
              <a:rPr lang="en-US" dirty="0" smtClean="0"/>
              <a:t>Behaves as a single producer or load</a:t>
            </a:r>
          </a:p>
          <a:p>
            <a:pPr lvl="1"/>
            <a:r>
              <a:rPr lang="en-US" dirty="0" smtClean="0"/>
              <a:t>Can operate in islanded mode</a:t>
            </a:r>
          </a:p>
          <a:p>
            <a:pPr lvl="1"/>
            <a:r>
              <a:rPr lang="en-US" dirty="0" smtClean="0"/>
              <a:t>Small isolated power system also seen as microgrids</a:t>
            </a:r>
          </a:p>
          <a:p>
            <a:r>
              <a:rPr lang="en-US" dirty="0" smtClean="0"/>
              <a:t>Microgrids that can separate from utility grid during disruption and continue to serve critical local load until grid service is restored (main objective of CERTS microgrid)</a:t>
            </a:r>
          </a:p>
        </p:txBody>
      </p:sp>
      <p:sp>
        <p:nvSpPr>
          <p:cNvPr id="4" name="TextBox 3"/>
          <p:cNvSpPr txBox="1"/>
          <p:nvPr/>
        </p:nvSpPr>
        <p:spPr>
          <a:xfrm>
            <a:off x="609600" y="6096000"/>
            <a:ext cx="7401513" cy="338554"/>
          </a:xfrm>
          <a:prstGeom prst="rect">
            <a:avLst/>
          </a:prstGeom>
          <a:noFill/>
        </p:spPr>
        <p:txBody>
          <a:bodyPr wrap="none" rtlCol="0">
            <a:spAutoFit/>
          </a:bodyPr>
          <a:lstStyle/>
          <a:p>
            <a:r>
              <a:rPr lang="en-US" sz="1600" baseline="30000" dirty="0" smtClean="0"/>
              <a:t>1</a:t>
            </a:r>
            <a:r>
              <a:rPr lang="en-US" sz="1600" dirty="0" smtClean="0"/>
              <a:t>: N. </a:t>
            </a:r>
            <a:r>
              <a:rPr lang="en-US" sz="1600" dirty="0" err="1" smtClean="0"/>
              <a:t>Hatziargyriou</a:t>
            </a:r>
            <a:r>
              <a:rPr lang="en-US" sz="1600" dirty="0" smtClean="0"/>
              <a:t> et al, “Microgrids” IEEE Power &amp; Energy Magazine, July/August 2007</a:t>
            </a:r>
            <a:endParaRPr lang="en-US" sz="1600" dirty="0"/>
          </a:p>
        </p:txBody>
      </p:sp>
      <p:sp>
        <p:nvSpPr>
          <p:cNvPr id="5" name="Slide Number Placeholder 4"/>
          <p:cNvSpPr>
            <a:spLocks noGrp="1"/>
          </p:cNvSpPr>
          <p:nvPr>
            <p:ph type="sldNum" sz="quarter" idx="12"/>
          </p:nvPr>
        </p:nvSpPr>
        <p:spPr/>
        <p:txBody>
          <a:bodyPr/>
          <a:lstStyle/>
          <a:p>
            <a:pPr>
              <a:defRPr/>
            </a:pPr>
            <a:fld id="{1B01BA5B-7730-4338-A929-CCF4E62AD04F}" type="slidenum">
              <a:rPr lang="en-US" smtClean="0"/>
              <a:pPr>
                <a:defRPr/>
              </a:pPr>
              <a:t>6</a:t>
            </a:fld>
            <a:endParaRPr lang="en-US"/>
          </a:p>
        </p:txBody>
      </p:sp>
    </p:spTree>
    <p:extLst>
      <p:ext uri="{BB962C8B-B14F-4D97-AF65-F5344CB8AC3E}">
        <p14:creationId xmlns:p14="http://schemas.microsoft.com/office/powerpoint/2010/main" val="17180933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Hydro-Quebec, Canada</a:t>
            </a:r>
            <a:endParaRPr lang="en-US" dirty="0"/>
          </a:p>
        </p:txBody>
      </p:sp>
      <p:sp>
        <p:nvSpPr>
          <p:cNvPr id="3" name="Content Placeholder 2"/>
          <p:cNvSpPr>
            <a:spLocks noGrp="1"/>
          </p:cNvSpPr>
          <p:nvPr>
            <p:ph idx="1"/>
          </p:nvPr>
        </p:nvSpPr>
        <p:spPr>
          <a:xfrm>
            <a:off x="457200" y="1600200"/>
            <a:ext cx="8229600" cy="1611890"/>
          </a:xfrm>
        </p:spPr>
        <p:txBody>
          <a:bodyPr/>
          <a:lstStyle/>
          <a:p>
            <a:r>
              <a:rPr lang="en-US" dirty="0" smtClean="0"/>
              <a:t>Islanded operation tests. 10MW were successfully supplied </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60</a:t>
            </a:fld>
            <a:endParaRPr lang="en-US"/>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967" r="1532" b="3308"/>
          <a:stretch/>
        </p:blipFill>
        <p:spPr bwMode="auto">
          <a:xfrm>
            <a:off x="914399" y="2133600"/>
            <a:ext cx="7062611"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219200" y="6474023"/>
            <a:ext cx="7010400" cy="307777"/>
          </a:xfrm>
          <a:prstGeom prst="rect">
            <a:avLst/>
          </a:prstGeom>
        </p:spPr>
        <p:txBody>
          <a:bodyPr wrap="square">
            <a:spAutoFit/>
          </a:bodyPr>
          <a:lstStyle/>
          <a:p>
            <a:r>
              <a:rPr lang="en-US" sz="1400" dirty="0"/>
              <a:t>N. </a:t>
            </a:r>
            <a:r>
              <a:rPr lang="en-US" sz="1400" dirty="0" err="1"/>
              <a:t>Hatziargyriou</a:t>
            </a:r>
            <a:r>
              <a:rPr lang="en-US" sz="1400" dirty="0"/>
              <a:t> et al, “Microgrids” IEEE Power &amp; Energy Magazine, July/August 2007</a:t>
            </a:r>
          </a:p>
        </p:txBody>
      </p:sp>
    </p:spTree>
    <p:extLst>
      <p:ext uri="{BB962C8B-B14F-4D97-AF65-F5344CB8AC3E}">
        <p14:creationId xmlns:p14="http://schemas.microsoft.com/office/powerpoint/2010/main" val="3704576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4: Micro-Grid Control</a:t>
            </a:r>
          </a:p>
        </p:txBody>
      </p:sp>
      <p:sp>
        <p:nvSpPr>
          <p:cNvPr id="5" name="Content Placeholder 4"/>
          <p:cNvSpPr>
            <a:spLocks noGrp="1"/>
          </p:cNvSpPr>
          <p:nvPr>
            <p:ph sz="half" idx="1"/>
          </p:nvPr>
        </p:nvSpPr>
        <p:spPr/>
        <p:txBody>
          <a:bodyPr/>
          <a:lstStyle/>
          <a:p>
            <a:r>
              <a:rPr lang="en-US" dirty="0" smtClean="0"/>
              <a:t>Part 1: Micro-Grid Overview</a:t>
            </a:r>
          </a:p>
          <a:p>
            <a:endParaRPr lang="en-US" dirty="0" smtClean="0"/>
          </a:p>
          <a:p>
            <a:r>
              <a:rPr lang="en-US" dirty="0" smtClean="0"/>
              <a:t>Part 2: Micro-Grid Configurations</a:t>
            </a:r>
          </a:p>
          <a:p>
            <a:endParaRPr lang="en-US" dirty="0" smtClean="0"/>
          </a:p>
          <a:p>
            <a:r>
              <a:rPr lang="en-US" dirty="0" smtClean="0"/>
              <a:t>Part 3: …</a:t>
            </a:r>
          </a:p>
          <a:p>
            <a:endParaRPr lang="en-US" dirty="0"/>
          </a:p>
          <a:p>
            <a:r>
              <a:rPr lang="en-US" dirty="0" smtClean="0"/>
              <a:t>Part 4: …</a:t>
            </a:r>
            <a:endParaRPr lang="en-US" dirty="0"/>
          </a:p>
        </p:txBody>
      </p:sp>
      <p:sp>
        <p:nvSpPr>
          <p:cNvPr id="2" name="Content Placeholder 1"/>
          <p:cNvSpPr>
            <a:spLocks noGrp="1"/>
          </p:cNvSpPr>
          <p:nvPr>
            <p:ph sz="half" idx="2"/>
          </p:nvPr>
        </p:nvSpPr>
        <p:spPr/>
        <p:txBody>
          <a:bodyPr/>
          <a:lstStyle/>
          <a:p>
            <a:endParaRPr lang="en-US"/>
          </a:p>
        </p:txBody>
      </p:sp>
    </p:spTree>
    <p:extLst>
      <p:ext uri="{BB962C8B-B14F-4D97-AF65-F5344CB8AC3E}">
        <p14:creationId xmlns:p14="http://schemas.microsoft.com/office/powerpoint/2010/main" val="2891684272"/>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Micro-Grid Control Issues</a:t>
            </a:r>
            <a:endParaRPr lang="en-US" dirty="0"/>
          </a:p>
        </p:txBody>
      </p:sp>
      <p:sp>
        <p:nvSpPr>
          <p:cNvPr id="5" name="Content Placeholder 4"/>
          <p:cNvSpPr>
            <a:spLocks noGrp="1"/>
          </p:cNvSpPr>
          <p:nvPr>
            <p:ph idx="1"/>
          </p:nvPr>
        </p:nvSpPr>
        <p:spPr>
          <a:xfrm>
            <a:off x="457200" y="1600200"/>
            <a:ext cx="8305800" cy="4525963"/>
          </a:xfrm>
        </p:spPr>
        <p:txBody>
          <a:bodyPr>
            <a:noAutofit/>
          </a:bodyPr>
          <a:lstStyle/>
          <a:p>
            <a:r>
              <a:rPr lang="en-US" sz="1600" dirty="0" smtClean="0"/>
              <a:t>In an interconnected power system frequency is maintained by the large central generation units.  </a:t>
            </a:r>
          </a:p>
          <a:p>
            <a:pPr lvl="1"/>
            <a:r>
              <a:rPr lang="en-US" sz="1200" dirty="0"/>
              <a:t>At the distribution feeder level the substation transformer provides what appears to be an infinite or stiff bus.</a:t>
            </a:r>
          </a:p>
          <a:p>
            <a:pPr lvl="1"/>
            <a:r>
              <a:rPr lang="en-US" sz="1200" dirty="0"/>
              <a:t>Frequency is independent of the load at a single feeder.</a:t>
            </a:r>
          </a:p>
          <a:p>
            <a:endParaRPr lang="en-US" sz="1600" dirty="0" smtClean="0"/>
          </a:p>
          <a:p>
            <a:r>
              <a:rPr lang="en-US" sz="1600" dirty="0" smtClean="0"/>
              <a:t>Voltage is controlled by a combination of central generating units and distributed voltage control devices.  Since reactive power can not be effectively transferred long distances, voltage control is generally a local operation.</a:t>
            </a:r>
          </a:p>
          <a:p>
            <a:endParaRPr lang="en-US" sz="1600" dirty="0" smtClean="0"/>
          </a:p>
          <a:p>
            <a:r>
              <a:rPr lang="en-US" sz="1600" dirty="0" smtClean="0"/>
              <a:t>In a micro-grid, there is no stiff bus and the individual generators must operate together.  </a:t>
            </a:r>
          </a:p>
          <a:p>
            <a:pPr lvl="1"/>
            <a:r>
              <a:rPr lang="en-US" sz="1200" dirty="0" smtClean="0"/>
              <a:t>Changes in load can cause significant changes in frequency.</a:t>
            </a:r>
          </a:p>
          <a:p>
            <a:pPr lvl="1"/>
            <a:r>
              <a:rPr lang="en-US" sz="1200" dirty="0" smtClean="0"/>
              <a:t>The lack of a central control can cause inter machine oscillations.</a:t>
            </a:r>
          </a:p>
          <a:p>
            <a:endParaRPr lang="en-US" sz="1600" dirty="0" smtClean="0"/>
          </a:p>
          <a:p>
            <a:r>
              <a:rPr lang="en-US" sz="1600" dirty="0" smtClean="0"/>
              <a:t>In a micro-grid, voltage is controlled by the local generation and other voltage control devices.</a:t>
            </a:r>
          </a:p>
          <a:p>
            <a:endParaRPr lang="en-US" sz="1600" dirty="0" smtClean="0"/>
          </a:p>
          <a:p>
            <a:r>
              <a:rPr lang="en-US" sz="1600" dirty="0" smtClean="0"/>
              <a:t>There are multiple control strategies for micro-grids:</a:t>
            </a:r>
          </a:p>
          <a:p>
            <a:pPr lvl="1"/>
            <a:r>
              <a:rPr lang="en-US" sz="1200" dirty="0" smtClean="0"/>
              <a:t>Central</a:t>
            </a:r>
          </a:p>
          <a:p>
            <a:pPr lvl="1"/>
            <a:r>
              <a:rPr lang="en-US" sz="1200" dirty="0" smtClean="0"/>
              <a:t>Hierarchical</a:t>
            </a:r>
          </a:p>
          <a:p>
            <a:pPr lvl="1"/>
            <a:r>
              <a:rPr lang="en-US" sz="1200" dirty="0" smtClean="0"/>
              <a:t>Decentralized</a:t>
            </a:r>
          </a:p>
          <a:p>
            <a:pPr lvl="1"/>
            <a:endParaRPr lang="en-US" sz="1200" dirty="0" smtClean="0"/>
          </a:p>
          <a:p>
            <a:endParaRPr lang="en-US" sz="1600" dirty="0" smtClean="0"/>
          </a:p>
        </p:txBody>
      </p:sp>
    </p:spTree>
    <p:extLst>
      <p:ext uri="{BB962C8B-B14F-4D97-AF65-F5344CB8AC3E}">
        <p14:creationId xmlns:p14="http://schemas.microsoft.com/office/powerpoint/2010/main" val="809157837"/>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Physics of Micro-Grid Stability</a:t>
            </a:r>
            <a:endParaRPr lang="en-US" dirty="0"/>
          </a:p>
        </p:txBody>
      </p:sp>
      <p:sp>
        <p:nvSpPr>
          <p:cNvPr id="5" name="Text Placeholder 4"/>
          <p:cNvSpPr>
            <a:spLocks noGrp="1"/>
          </p:cNvSpPr>
          <p:nvPr>
            <p:ph type="body" idx="1"/>
          </p:nvPr>
        </p:nvSpPr>
        <p:spPr/>
        <p:txBody>
          <a:bodyPr/>
          <a:lstStyle/>
          <a:p>
            <a:pPr algn="ctr"/>
            <a:r>
              <a:rPr lang="en-US" dirty="0" smtClean="0"/>
              <a:t>Frequency Control</a:t>
            </a:r>
            <a:endParaRPr lang="en-US" dirty="0"/>
          </a:p>
        </p:txBody>
      </p:sp>
      <p:sp>
        <p:nvSpPr>
          <p:cNvPr id="3" name="Content Placeholder 2"/>
          <p:cNvSpPr>
            <a:spLocks noGrp="1"/>
          </p:cNvSpPr>
          <p:nvPr>
            <p:ph sz="half" idx="2"/>
          </p:nvPr>
        </p:nvSpPr>
        <p:spPr/>
        <p:txBody>
          <a:bodyPr/>
          <a:lstStyle/>
          <a:p>
            <a:r>
              <a:rPr lang="en-US" sz="2000" dirty="0" smtClean="0"/>
              <a:t>Frequency is determined by the speed of rotating machines or the output of inverters.</a:t>
            </a:r>
          </a:p>
          <a:p>
            <a:r>
              <a:rPr lang="en-US" sz="2000" dirty="0"/>
              <a:t>In a micro-grid the system is not supported by large </a:t>
            </a:r>
            <a:r>
              <a:rPr lang="en-US" sz="2000" dirty="0" smtClean="0"/>
              <a:t>central generators with large inertial masses.</a:t>
            </a:r>
            <a:endParaRPr lang="en-US" sz="2000" dirty="0"/>
          </a:p>
          <a:p>
            <a:r>
              <a:rPr lang="en-US" sz="2000" dirty="0" smtClean="0"/>
              <a:t>The classical swing equation can be used to determine the frequency in a system.</a:t>
            </a:r>
          </a:p>
        </p:txBody>
      </p:sp>
      <p:sp>
        <p:nvSpPr>
          <p:cNvPr id="6" name="Text Placeholder 5"/>
          <p:cNvSpPr>
            <a:spLocks noGrp="1"/>
          </p:cNvSpPr>
          <p:nvPr>
            <p:ph type="body" sz="quarter" idx="3"/>
          </p:nvPr>
        </p:nvSpPr>
        <p:spPr/>
        <p:txBody>
          <a:bodyPr/>
          <a:lstStyle/>
          <a:p>
            <a:pPr algn="ctr"/>
            <a:r>
              <a:rPr lang="en-US" dirty="0" smtClean="0"/>
              <a:t>Voltage Control</a:t>
            </a:r>
            <a:endParaRPr lang="en-US" dirty="0"/>
          </a:p>
        </p:txBody>
      </p:sp>
      <p:sp>
        <p:nvSpPr>
          <p:cNvPr id="7" name="Content Placeholder 6"/>
          <p:cNvSpPr>
            <a:spLocks noGrp="1"/>
          </p:cNvSpPr>
          <p:nvPr>
            <p:ph sz="quarter" idx="4"/>
          </p:nvPr>
        </p:nvSpPr>
        <p:spPr/>
        <p:txBody>
          <a:bodyPr/>
          <a:lstStyle/>
          <a:p>
            <a:r>
              <a:rPr lang="en-US" sz="2000" dirty="0" smtClean="0"/>
              <a:t>Voltage is generally a local effect and as such is more easily controlled on a micro-grid.</a:t>
            </a:r>
          </a:p>
          <a:p>
            <a:r>
              <a:rPr lang="en-US" sz="2000" dirty="0" smtClean="0"/>
              <a:t>It is controlled by the generators and other voltage control devices.</a:t>
            </a:r>
          </a:p>
          <a:p>
            <a:r>
              <a:rPr lang="en-US" sz="2000" dirty="0" smtClean="0"/>
              <a:t>Voltage control is a mid-term dynamics problem.</a:t>
            </a:r>
            <a:endParaRPr lang="en-US" sz="20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63</a:t>
            </a:fld>
            <a:endParaRPr lang="en-US"/>
          </a:p>
        </p:txBody>
      </p:sp>
    </p:spTree>
    <p:extLst>
      <p:ext uri="{BB962C8B-B14F-4D97-AF65-F5344CB8AC3E}">
        <p14:creationId xmlns:p14="http://schemas.microsoft.com/office/powerpoint/2010/main" val="23324990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Frequency Control</a:t>
            </a:r>
            <a:endParaRPr lang="en-US" dirty="0"/>
          </a:p>
        </p:txBody>
      </p:sp>
      <p:sp>
        <p:nvSpPr>
          <p:cNvPr id="3" name="Content Placeholder 2"/>
          <p:cNvSpPr>
            <a:spLocks noGrp="1"/>
          </p:cNvSpPr>
          <p:nvPr>
            <p:ph idx="1"/>
          </p:nvPr>
        </p:nvSpPr>
        <p:spPr/>
        <p:txBody>
          <a:bodyPr/>
          <a:lstStyle/>
          <a:p>
            <a:r>
              <a:rPr lang="en-US" dirty="0" smtClean="0"/>
              <a:t>In an interconnected power system the frequency is determined by the speed of the generators.  At nominal speed the generators produces 60 Hz.</a:t>
            </a:r>
          </a:p>
          <a:p>
            <a:r>
              <a:rPr lang="en-US" dirty="0" smtClean="0"/>
              <a:t>There is only a single value of frequency in an interconnected power system, with all generators operating in synchronism.</a:t>
            </a:r>
          </a:p>
          <a:p>
            <a:r>
              <a:rPr lang="en-US" dirty="0" smtClean="0"/>
              <a:t>These same basic principles apply to a micro-gird, it is only the characteristics and controls that change.</a:t>
            </a:r>
          </a:p>
          <a:p>
            <a:pPr lvl="1"/>
            <a:r>
              <a:rPr lang="en-US" dirty="0" smtClean="0"/>
              <a:t>The machines on a micro-grid are significantly smaller, with the largest load sometimes the size of a single generator.</a:t>
            </a:r>
          </a:p>
          <a:p>
            <a:pPr lvl="1"/>
            <a:r>
              <a:rPr lang="en-US" dirty="0" smtClean="0"/>
              <a:t>In general, the machines on a micro-grid do not have all of the control features of a large central plant machine.</a:t>
            </a:r>
          </a:p>
          <a:p>
            <a:pPr lvl="1"/>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64</a:t>
            </a:fld>
            <a:endParaRPr lang="en-US"/>
          </a:p>
        </p:txBody>
      </p:sp>
    </p:spTree>
    <p:extLst>
      <p:ext uri="{BB962C8B-B14F-4D97-AF65-F5344CB8AC3E}">
        <p14:creationId xmlns:p14="http://schemas.microsoft.com/office/powerpoint/2010/main" val="203311825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r>
              <a:rPr lang="en-US"/>
              <a:t>Physical Interpretation of the Swing Equation</a:t>
            </a:r>
          </a:p>
        </p:txBody>
      </p:sp>
      <p:sp>
        <p:nvSpPr>
          <p:cNvPr id="214019" name="Rectangle 3"/>
          <p:cNvSpPr>
            <a:spLocks noChangeArrowheads="1"/>
          </p:cNvSpPr>
          <p:nvPr/>
        </p:nvSpPr>
        <p:spPr bwMode="auto">
          <a:xfrm>
            <a:off x="1828800" y="26050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3079" name="Picture 7"/>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624382"/>
            <a:ext cx="8229600" cy="2477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413454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The Swing Equation</a:t>
            </a:r>
          </a:p>
        </p:txBody>
      </p:sp>
      <p:graphicFrame>
        <p:nvGraphicFramePr>
          <p:cNvPr id="215044" name="Object 4"/>
          <p:cNvGraphicFramePr>
            <a:graphicFrameLocks noChangeAspect="1"/>
          </p:cNvGraphicFramePr>
          <p:nvPr/>
        </p:nvGraphicFramePr>
        <p:xfrm>
          <a:off x="609600" y="2438400"/>
          <a:ext cx="1876425" cy="587375"/>
        </p:xfrm>
        <a:graphic>
          <a:graphicData uri="http://schemas.openxmlformats.org/presentationml/2006/ole">
            <mc:AlternateContent xmlns:mc="http://schemas.openxmlformats.org/markup-compatibility/2006">
              <mc:Choice xmlns:v="urn:schemas-microsoft-com:vml" Requires="v">
                <p:oleObj spid="_x0000_s4128" name="Equation" r:id="rId3" imgW="736560" imgH="228600" progId="Equation.3">
                  <p:embed/>
                </p:oleObj>
              </mc:Choice>
              <mc:Fallback>
                <p:oleObj name="Equation" r:id="rId3" imgW="73656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438400"/>
                        <a:ext cx="1876425" cy="58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45" name="Object 5"/>
          <p:cNvGraphicFramePr>
            <a:graphicFrameLocks noChangeAspect="1"/>
          </p:cNvGraphicFramePr>
          <p:nvPr/>
        </p:nvGraphicFramePr>
        <p:xfrm>
          <a:off x="609600" y="3581400"/>
          <a:ext cx="3241675" cy="928688"/>
        </p:xfrm>
        <a:graphic>
          <a:graphicData uri="http://schemas.openxmlformats.org/presentationml/2006/ole">
            <mc:AlternateContent xmlns:mc="http://schemas.openxmlformats.org/markup-compatibility/2006">
              <mc:Choice xmlns:v="urn:schemas-microsoft-com:vml" Requires="v">
                <p:oleObj spid="_x0000_s4129" r:id="rId5" imgW="1358310" imgH="393529" progId="Equation.3">
                  <p:embed/>
                </p:oleObj>
              </mc:Choice>
              <mc:Fallback>
                <p:oleObj r:id="rId5" imgW="1358310"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3581400"/>
                        <a:ext cx="3241675"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46" name="Rectangle 6"/>
          <p:cNvSpPr>
            <a:spLocks noChangeArrowheads="1"/>
          </p:cNvSpPr>
          <p:nvPr/>
        </p:nvSpPr>
        <p:spPr bwMode="auto">
          <a:xfrm>
            <a:off x="417195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215047" name="Object 7"/>
          <p:cNvGraphicFramePr>
            <a:graphicFrameLocks noChangeAspect="1"/>
          </p:cNvGraphicFramePr>
          <p:nvPr/>
        </p:nvGraphicFramePr>
        <p:xfrm>
          <a:off x="609600" y="4953000"/>
          <a:ext cx="2286000" cy="1223963"/>
        </p:xfrm>
        <a:graphic>
          <a:graphicData uri="http://schemas.openxmlformats.org/presentationml/2006/ole">
            <mc:AlternateContent xmlns:mc="http://schemas.openxmlformats.org/markup-compatibility/2006">
              <mc:Choice xmlns:v="urn:schemas-microsoft-com:vml" Requires="v">
                <p:oleObj spid="_x0000_s4130" name="Equation" r:id="rId7" imgW="876240" imgH="469800" progId="Equation.3">
                  <p:embed/>
                </p:oleObj>
              </mc:Choice>
              <mc:Fallback>
                <p:oleObj name="Equation" r:id="rId7" imgW="876240" imgH="469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4953000"/>
                        <a:ext cx="2286000" cy="1223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53" name="Rectangle 13"/>
          <p:cNvSpPr>
            <a:spLocks noChangeArrowheads="1"/>
          </p:cNvSpPr>
          <p:nvPr/>
        </p:nvSpPr>
        <p:spPr bwMode="auto">
          <a:xfrm>
            <a:off x="3643313"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15058" name="Text Box 18"/>
          <p:cNvSpPr txBox="1">
            <a:spLocks noChangeArrowheads="1"/>
          </p:cNvSpPr>
          <p:nvPr/>
        </p:nvSpPr>
        <p:spPr bwMode="auto">
          <a:xfrm>
            <a:off x="4114800" y="2362200"/>
            <a:ext cx="46482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a:latin typeface="Times New Roman" pitchFamily="18" charset="0"/>
              </a:rPr>
              <a:t>The swing equation is generated using Newton's Second Law with the acceleration equal to the difference in electrical and mechanical </a:t>
            </a:r>
            <a:r>
              <a:rPr lang="en-US" dirty="0" smtClean="0">
                <a:latin typeface="Times New Roman" pitchFamily="18" charset="0"/>
              </a:rPr>
              <a:t>toque.</a:t>
            </a:r>
            <a:endParaRPr lang="en-US" dirty="0">
              <a:latin typeface="Times New Roman" pitchFamily="18" charset="0"/>
            </a:endParaRPr>
          </a:p>
        </p:txBody>
      </p:sp>
      <p:sp>
        <p:nvSpPr>
          <p:cNvPr id="215059" name="Text Box 19"/>
          <p:cNvSpPr txBox="1">
            <a:spLocks noChangeArrowheads="1"/>
          </p:cNvSpPr>
          <p:nvPr/>
        </p:nvSpPr>
        <p:spPr bwMode="auto">
          <a:xfrm>
            <a:off x="4114800" y="3733800"/>
            <a:ext cx="46482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smtClean="0">
                <a:latin typeface="Times New Roman" pitchFamily="18" charset="0"/>
              </a:rPr>
              <a:t>The swing </a:t>
            </a:r>
            <a:r>
              <a:rPr lang="en-US" dirty="0">
                <a:latin typeface="Times New Roman" pitchFamily="18" charset="0"/>
              </a:rPr>
              <a:t>equation does not deal with rectilinear motion, instead the motion is </a:t>
            </a:r>
            <a:r>
              <a:rPr lang="en-US" dirty="0" smtClean="0">
                <a:latin typeface="Times New Roman" pitchFamily="18" charset="0"/>
              </a:rPr>
              <a:t>rotational.</a:t>
            </a:r>
            <a:endParaRPr lang="en-US" dirty="0">
              <a:latin typeface="Times New Roman" pitchFamily="18" charset="0"/>
            </a:endParaRPr>
          </a:p>
        </p:txBody>
      </p:sp>
      <p:sp>
        <p:nvSpPr>
          <p:cNvPr id="215060" name="Text Box 20"/>
          <p:cNvSpPr txBox="1">
            <a:spLocks noChangeArrowheads="1"/>
          </p:cNvSpPr>
          <p:nvPr/>
        </p:nvSpPr>
        <p:spPr bwMode="auto">
          <a:xfrm>
            <a:off x="4114800" y="4876800"/>
            <a:ext cx="4648200" cy="132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a:latin typeface="Times New Roman" pitchFamily="18" charset="0"/>
              </a:rPr>
              <a:t> H is a measure of the stored rotational kinetic energy of a machine divided by the VA </a:t>
            </a:r>
            <a:r>
              <a:rPr lang="en-US" dirty="0" smtClean="0">
                <a:latin typeface="Times New Roman" pitchFamily="18" charset="0"/>
              </a:rPr>
              <a:t>base.</a:t>
            </a:r>
            <a:endParaRPr lang="en-US" dirty="0">
              <a:latin typeface="Times New Roman" pitchFamily="18" charset="0"/>
            </a:endParaRPr>
          </a:p>
          <a:p>
            <a:pPr>
              <a:spcBef>
                <a:spcPct val="50000"/>
              </a:spcBef>
              <a:buFont typeface="Wingdings" pitchFamily="2" charset="2"/>
              <a:buChar char="Ø"/>
            </a:pPr>
            <a:r>
              <a:rPr lang="en-US" dirty="0">
                <a:latin typeface="Times New Roman" pitchFamily="18" charset="0"/>
              </a:rPr>
              <a:t> J is the moment of inertia for a rotating body has a well defined </a:t>
            </a:r>
            <a:r>
              <a:rPr lang="en-US" dirty="0" smtClean="0">
                <a:latin typeface="Times New Roman" pitchFamily="18" charset="0"/>
              </a:rPr>
              <a:t>form.</a:t>
            </a:r>
            <a:endParaRPr lang="en-US" dirty="0">
              <a:latin typeface="Times New Roman" pitchFamily="18" charset="0"/>
            </a:endParaRPr>
          </a:p>
        </p:txBody>
      </p:sp>
    </p:spTree>
    <p:extLst>
      <p:ext uri="{BB962C8B-B14F-4D97-AF65-F5344CB8AC3E}">
        <p14:creationId xmlns:p14="http://schemas.microsoft.com/office/powerpoint/2010/main" val="11093356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15045"/>
                                        </p:tgtEl>
                                        <p:attrNameLst>
                                          <p:attrName>style.visibility</p:attrName>
                                        </p:attrNameLst>
                                      </p:cBhvr>
                                      <p:to>
                                        <p:strVal val="visible"/>
                                      </p:to>
                                    </p:set>
                                    <p:animEffect transition="in" filter="blinds(horizontal)">
                                      <p:cBhvr>
                                        <p:cTn id="7" dur="500"/>
                                        <p:tgtEl>
                                          <p:spTgt spid="21504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5059"/>
                                        </p:tgtEl>
                                        <p:attrNameLst>
                                          <p:attrName>style.visibility</p:attrName>
                                        </p:attrNameLst>
                                      </p:cBhvr>
                                      <p:to>
                                        <p:strVal val="visible"/>
                                      </p:to>
                                    </p:set>
                                    <p:animEffect transition="in" filter="blinds(horizontal)">
                                      <p:cBhvr>
                                        <p:cTn id="10" dur="500"/>
                                        <p:tgtEl>
                                          <p:spTgt spid="21505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15047"/>
                                        </p:tgtEl>
                                        <p:attrNameLst>
                                          <p:attrName>style.visibility</p:attrName>
                                        </p:attrNameLst>
                                      </p:cBhvr>
                                      <p:to>
                                        <p:strVal val="visible"/>
                                      </p:to>
                                    </p:set>
                                    <p:animEffect transition="in" filter="blinds(horizontal)">
                                      <p:cBhvr>
                                        <p:cTn id="15" dur="500"/>
                                        <p:tgtEl>
                                          <p:spTgt spid="21504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15060"/>
                                        </p:tgtEl>
                                        <p:attrNameLst>
                                          <p:attrName>style.visibility</p:attrName>
                                        </p:attrNameLst>
                                      </p:cBhvr>
                                      <p:to>
                                        <p:strVal val="visible"/>
                                      </p:to>
                                    </p:set>
                                    <p:animEffect transition="in" filter="blinds(horizontal)">
                                      <p:cBhvr>
                                        <p:cTn id="18" dur="500"/>
                                        <p:tgtEl>
                                          <p:spTgt spid="215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59" grpId="0"/>
      <p:bldP spid="215060" grpId="0"/>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r>
              <a:rPr lang="en-US"/>
              <a:t>The Swing Equation</a:t>
            </a:r>
          </a:p>
        </p:txBody>
      </p:sp>
      <p:sp>
        <p:nvSpPr>
          <p:cNvPr id="238598" name="Rectangle 6"/>
          <p:cNvSpPr>
            <a:spLocks noChangeArrowheads="1"/>
          </p:cNvSpPr>
          <p:nvPr/>
        </p:nvSpPr>
        <p:spPr bwMode="auto">
          <a:xfrm>
            <a:off x="417195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8605" name="Rectangle 13"/>
          <p:cNvSpPr>
            <a:spLocks noChangeArrowheads="1"/>
          </p:cNvSpPr>
          <p:nvPr/>
        </p:nvSpPr>
        <p:spPr bwMode="auto">
          <a:xfrm>
            <a:off x="3643313"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8609" name="Rectangle 17"/>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38608" name="Object 16"/>
          <p:cNvGraphicFramePr>
            <a:graphicFrameLocks noChangeAspect="1"/>
          </p:cNvGraphicFramePr>
          <p:nvPr>
            <p:extLst>
              <p:ext uri="{D42A27DB-BD31-4B8C-83A1-F6EECF244321}">
                <p14:modId xmlns:p14="http://schemas.microsoft.com/office/powerpoint/2010/main" val="2868643972"/>
              </p:ext>
            </p:extLst>
          </p:nvPr>
        </p:nvGraphicFramePr>
        <p:xfrm>
          <a:off x="838200" y="2989263"/>
          <a:ext cx="2530475" cy="715962"/>
        </p:xfrm>
        <a:graphic>
          <a:graphicData uri="http://schemas.openxmlformats.org/presentationml/2006/ole">
            <mc:AlternateContent xmlns:mc="http://schemas.openxmlformats.org/markup-compatibility/2006">
              <mc:Choice xmlns:v="urn:schemas-microsoft-com:vml" Requires="v">
                <p:oleObj spid="_x0000_s5162" name="Equation" r:id="rId3" imgW="1511300" imgH="431800" progId="Equation.3">
                  <p:embed/>
                </p:oleObj>
              </mc:Choice>
              <mc:Fallback>
                <p:oleObj name="Equation" r:id="rId3" imgW="15113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989263"/>
                        <a:ext cx="2530475"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8613" name="Rectangle 21"/>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38612" name="Object 20"/>
          <p:cNvGraphicFramePr>
            <a:graphicFrameLocks noChangeAspect="1"/>
          </p:cNvGraphicFramePr>
          <p:nvPr>
            <p:extLst>
              <p:ext uri="{D42A27DB-BD31-4B8C-83A1-F6EECF244321}">
                <p14:modId xmlns:p14="http://schemas.microsoft.com/office/powerpoint/2010/main" val="2548356805"/>
              </p:ext>
            </p:extLst>
          </p:nvPr>
        </p:nvGraphicFramePr>
        <p:xfrm>
          <a:off x="914400" y="1922463"/>
          <a:ext cx="1479550" cy="715962"/>
        </p:xfrm>
        <a:graphic>
          <a:graphicData uri="http://schemas.openxmlformats.org/presentationml/2006/ole">
            <mc:AlternateContent xmlns:mc="http://schemas.openxmlformats.org/markup-compatibility/2006">
              <mc:Choice xmlns:v="urn:schemas-microsoft-com:vml" Requires="v">
                <p:oleObj spid="_x0000_s5163" name="Equation" r:id="rId5" imgW="888614" imgH="431613" progId="Equation.3">
                  <p:embed/>
                </p:oleObj>
              </mc:Choice>
              <mc:Fallback>
                <p:oleObj name="Equation" r:id="rId5" imgW="888614" imgH="4316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1922463"/>
                        <a:ext cx="1479550"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8615" name="Rectangle 23"/>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38614" name="Object 22"/>
          <p:cNvGraphicFramePr>
            <a:graphicFrameLocks noChangeAspect="1"/>
          </p:cNvGraphicFramePr>
          <p:nvPr>
            <p:extLst>
              <p:ext uri="{D42A27DB-BD31-4B8C-83A1-F6EECF244321}">
                <p14:modId xmlns:p14="http://schemas.microsoft.com/office/powerpoint/2010/main" val="542822353"/>
              </p:ext>
            </p:extLst>
          </p:nvPr>
        </p:nvGraphicFramePr>
        <p:xfrm>
          <a:off x="914400" y="4132263"/>
          <a:ext cx="1352550" cy="715962"/>
        </p:xfrm>
        <a:graphic>
          <a:graphicData uri="http://schemas.openxmlformats.org/presentationml/2006/ole">
            <mc:AlternateContent xmlns:mc="http://schemas.openxmlformats.org/markup-compatibility/2006">
              <mc:Choice xmlns:v="urn:schemas-microsoft-com:vml" Requires="v">
                <p:oleObj spid="_x0000_s5164" name="Equation" r:id="rId7" imgW="812447" imgH="431613" progId="Equation.3">
                  <p:embed/>
                </p:oleObj>
              </mc:Choice>
              <mc:Fallback>
                <p:oleObj name="Equation" r:id="rId7" imgW="812447" imgH="4316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4132263"/>
                        <a:ext cx="1352550"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8617" name="Rectangle 25"/>
          <p:cNvSpPr>
            <a:spLocks noChangeArrowheads="1"/>
          </p:cNvSpPr>
          <p:nvPr/>
        </p:nvSpPr>
        <p:spPr bwMode="auto">
          <a:xfrm>
            <a:off x="0"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38616" name="Object 24"/>
          <p:cNvGraphicFramePr>
            <a:graphicFrameLocks noChangeAspect="1"/>
          </p:cNvGraphicFramePr>
          <p:nvPr>
            <p:extLst>
              <p:ext uri="{D42A27DB-BD31-4B8C-83A1-F6EECF244321}">
                <p14:modId xmlns:p14="http://schemas.microsoft.com/office/powerpoint/2010/main" val="3102243364"/>
              </p:ext>
            </p:extLst>
          </p:nvPr>
        </p:nvGraphicFramePr>
        <p:xfrm>
          <a:off x="969963" y="5230813"/>
          <a:ext cx="1870075" cy="715962"/>
        </p:xfrm>
        <a:graphic>
          <a:graphicData uri="http://schemas.openxmlformats.org/presentationml/2006/ole">
            <mc:AlternateContent xmlns:mc="http://schemas.openxmlformats.org/markup-compatibility/2006">
              <mc:Choice xmlns:v="urn:schemas-microsoft-com:vml" Requires="v">
                <p:oleObj spid="_x0000_s5165" name="Equation" r:id="rId9" imgW="1117440" imgH="431640" progId="Equation.3">
                  <p:embed/>
                </p:oleObj>
              </mc:Choice>
              <mc:Fallback>
                <p:oleObj name="Equation" r:id="rId9" imgW="1117440" imgH="431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9963" y="5230813"/>
                        <a:ext cx="1870075"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8618" name="Text Box 26"/>
          <p:cNvSpPr txBox="1">
            <a:spLocks noChangeArrowheads="1"/>
          </p:cNvSpPr>
          <p:nvPr/>
        </p:nvSpPr>
        <p:spPr bwMode="auto">
          <a:xfrm>
            <a:off x="4114800" y="1752600"/>
            <a:ext cx="464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a:latin typeface="Times New Roman" pitchFamily="18" charset="0"/>
              </a:rPr>
              <a:t>The moment of inertia for the rotational mass is expressed as a function of the inertia </a:t>
            </a:r>
            <a:r>
              <a:rPr lang="en-US" dirty="0" smtClean="0">
                <a:latin typeface="Times New Roman" pitchFamily="18" charset="0"/>
              </a:rPr>
              <a:t>constant.</a:t>
            </a:r>
            <a:endParaRPr lang="en-US" dirty="0">
              <a:latin typeface="Times New Roman" pitchFamily="18" charset="0"/>
            </a:endParaRPr>
          </a:p>
        </p:txBody>
      </p:sp>
      <p:sp>
        <p:nvSpPr>
          <p:cNvPr id="238619" name="Text Box 27"/>
          <p:cNvSpPr txBox="1">
            <a:spLocks noChangeArrowheads="1"/>
          </p:cNvSpPr>
          <p:nvPr/>
        </p:nvSpPr>
        <p:spPr bwMode="auto">
          <a:xfrm>
            <a:off x="4114800" y="3017838"/>
            <a:ext cx="464820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a:latin typeface="Times New Roman" pitchFamily="18" charset="0"/>
              </a:rPr>
              <a:t> The moment of inertia is then substituted back into the equation for Newton’s Second </a:t>
            </a:r>
            <a:r>
              <a:rPr lang="en-US" dirty="0" smtClean="0">
                <a:latin typeface="Times New Roman" pitchFamily="18" charset="0"/>
              </a:rPr>
              <a:t>Law.</a:t>
            </a:r>
            <a:endParaRPr lang="en-US" dirty="0">
              <a:latin typeface="Times New Roman" pitchFamily="18" charset="0"/>
            </a:endParaRPr>
          </a:p>
        </p:txBody>
      </p:sp>
      <p:sp>
        <p:nvSpPr>
          <p:cNvPr id="238620" name="Text Box 28"/>
          <p:cNvSpPr txBox="1">
            <a:spLocks noChangeArrowheads="1"/>
          </p:cNvSpPr>
          <p:nvPr/>
        </p:nvSpPr>
        <p:spPr bwMode="auto">
          <a:xfrm>
            <a:off x="4114800" y="4086225"/>
            <a:ext cx="464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a:latin typeface="Times New Roman" pitchFamily="18" charset="0"/>
              </a:rPr>
              <a:t> The base torque is then defined based on the base VA and base angular </a:t>
            </a:r>
            <a:r>
              <a:rPr lang="en-US" dirty="0" smtClean="0">
                <a:latin typeface="Times New Roman" pitchFamily="18" charset="0"/>
              </a:rPr>
              <a:t>velocity.</a:t>
            </a:r>
            <a:endParaRPr lang="en-US" dirty="0">
              <a:latin typeface="Times New Roman" pitchFamily="18" charset="0"/>
            </a:endParaRPr>
          </a:p>
        </p:txBody>
      </p:sp>
      <p:sp>
        <p:nvSpPr>
          <p:cNvPr id="238621" name="Text Box 29"/>
          <p:cNvSpPr txBox="1">
            <a:spLocks noChangeArrowheads="1"/>
          </p:cNvSpPr>
          <p:nvPr/>
        </p:nvSpPr>
        <p:spPr bwMode="auto">
          <a:xfrm>
            <a:off x="4114800" y="5305425"/>
            <a:ext cx="464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dirty="0">
                <a:latin typeface="Times New Roman" pitchFamily="18" charset="0"/>
              </a:rPr>
              <a:t> Using the base torque the equation is converted to a per unit </a:t>
            </a:r>
            <a:r>
              <a:rPr lang="en-US" dirty="0" smtClean="0">
                <a:latin typeface="Times New Roman" pitchFamily="18" charset="0"/>
              </a:rPr>
              <a:t>system.</a:t>
            </a:r>
            <a:endParaRPr lang="en-US" dirty="0">
              <a:latin typeface="Times New Roman" pitchFamily="18" charset="0"/>
            </a:endParaRPr>
          </a:p>
        </p:txBody>
      </p:sp>
    </p:spTree>
    <p:extLst>
      <p:ext uri="{BB962C8B-B14F-4D97-AF65-F5344CB8AC3E}">
        <p14:creationId xmlns:p14="http://schemas.microsoft.com/office/powerpoint/2010/main" val="77189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6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86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86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86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86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86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619" grpId="0"/>
      <p:bldP spid="238620" grpId="0"/>
      <p:bldP spid="238621" grpId="0"/>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r>
              <a:rPr lang="en-US"/>
              <a:t>The Swing Equation</a:t>
            </a:r>
          </a:p>
        </p:txBody>
      </p:sp>
      <p:graphicFrame>
        <p:nvGraphicFramePr>
          <p:cNvPr id="239619" name="Object 3"/>
          <p:cNvGraphicFramePr>
            <a:graphicFrameLocks noGrp="1" noChangeAspect="1"/>
          </p:cNvGraphicFramePr>
          <p:nvPr>
            <p:ph sz="half" idx="1"/>
            <p:extLst>
              <p:ext uri="{D42A27DB-BD31-4B8C-83A1-F6EECF244321}">
                <p14:modId xmlns:p14="http://schemas.microsoft.com/office/powerpoint/2010/main" val="428725329"/>
              </p:ext>
            </p:extLst>
          </p:nvPr>
        </p:nvGraphicFramePr>
        <p:xfrm>
          <a:off x="5048250" y="3054350"/>
          <a:ext cx="1362075" cy="908050"/>
        </p:xfrm>
        <a:graphic>
          <a:graphicData uri="http://schemas.openxmlformats.org/presentationml/2006/ole">
            <mc:AlternateContent xmlns:mc="http://schemas.openxmlformats.org/markup-compatibility/2006">
              <mc:Choice xmlns:v="urn:schemas-microsoft-com:vml" Requires="v">
                <p:oleObj spid="_x0000_s6166" name="Equation" r:id="rId3" imgW="647640" imgH="431640" progId="Equation.3">
                  <p:embed/>
                </p:oleObj>
              </mc:Choice>
              <mc:Fallback>
                <p:oleObj name="Equation" r:id="rId3" imgW="64764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8250" y="3054350"/>
                        <a:ext cx="1362075"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9622" name="Rectangle 6"/>
          <p:cNvSpPr>
            <a:spLocks noChangeArrowheads="1"/>
          </p:cNvSpPr>
          <p:nvPr/>
        </p:nvSpPr>
        <p:spPr bwMode="auto">
          <a:xfrm>
            <a:off x="417195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39629" name="Rectangle 13"/>
          <p:cNvSpPr>
            <a:spLocks noChangeArrowheads="1"/>
          </p:cNvSpPr>
          <p:nvPr/>
        </p:nvSpPr>
        <p:spPr bwMode="auto">
          <a:xfrm>
            <a:off x="3643313"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239630" name="Object 14"/>
          <p:cNvGraphicFramePr>
            <a:graphicFrameLocks noChangeAspect="1"/>
          </p:cNvGraphicFramePr>
          <p:nvPr>
            <p:extLst>
              <p:ext uri="{D42A27DB-BD31-4B8C-83A1-F6EECF244321}">
                <p14:modId xmlns:p14="http://schemas.microsoft.com/office/powerpoint/2010/main" val="3404221776"/>
              </p:ext>
            </p:extLst>
          </p:nvPr>
        </p:nvGraphicFramePr>
        <p:xfrm>
          <a:off x="2514600" y="3011488"/>
          <a:ext cx="2378075" cy="919162"/>
        </p:xfrm>
        <a:graphic>
          <a:graphicData uri="http://schemas.openxmlformats.org/presentationml/2006/ole">
            <mc:AlternateContent xmlns:mc="http://schemas.openxmlformats.org/markup-compatibility/2006">
              <mc:Choice xmlns:v="urn:schemas-microsoft-com:vml" Requires="v">
                <p:oleObj spid="_x0000_s6167" name="Equation" r:id="rId5" imgW="1180800" imgH="457200" progId="Equation.3">
                  <p:embed/>
                </p:oleObj>
              </mc:Choice>
              <mc:Fallback>
                <p:oleObj name="Equation" r:id="rId5" imgW="11808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3011488"/>
                        <a:ext cx="2378075" cy="919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9633" name="Text Box 17"/>
          <p:cNvSpPr txBox="1">
            <a:spLocks noChangeArrowheads="1"/>
          </p:cNvSpPr>
          <p:nvPr/>
        </p:nvSpPr>
        <p:spPr bwMode="auto">
          <a:xfrm>
            <a:off x="990600" y="1676400"/>
            <a:ext cx="68580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a:latin typeface="Times New Roman" pitchFamily="18" charset="0"/>
              </a:rPr>
              <a:t> The derived equation does not account for any friction or losses in the system</a:t>
            </a:r>
          </a:p>
          <a:p>
            <a:pPr>
              <a:spcBef>
                <a:spcPct val="50000"/>
              </a:spcBef>
              <a:buFont typeface="Wingdings" pitchFamily="2" charset="2"/>
              <a:buChar char="Ø"/>
            </a:pPr>
            <a:r>
              <a:rPr lang="en-US">
                <a:latin typeface="Times New Roman" pitchFamily="18" charset="0"/>
              </a:rPr>
              <a:t>This results in a model that has no damping</a:t>
            </a:r>
          </a:p>
        </p:txBody>
      </p:sp>
      <p:sp>
        <p:nvSpPr>
          <p:cNvPr id="239634" name="Text Box 18"/>
          <p:cNvSpPr txBox="1">
            <a:spLocks noChangeArrowheads="1"/>
          </p:cNvSpPr>
          <p:nvPr/>
        </p:nvSpPr>
        <p:spPr bwMode="auto">
          <a:xfrm>
            <a:off x="914400" y="4648200"/>
            <a:ext cx="68580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Ø"/>
            </a:pPr>
            <a:r>
              <a:rPr lang="en-US">
                <a:latin typeface="Times New Roman" pitchFamily="18" charset="0"/>
              </a:rPr>
              <a:t> It is common to add a term to the swing equation in order to generate a component of damping torque</a:t>
            </a:r>
          </a:p>
          <a:p>
            <a:pPr>
              <a:spcBef>
                <a:spcPct val="50000"/>
              </a:spcBef>
              <a:buFont typeface="Wingdings" pitchFamily="2" charset="2"/>
              <a:buChar char="Ø"/>
            </a:pPr>
            <a:r>
              <a:rPr lang="en-US">
                <a:latin typeface="Times New Roman" pitchFamily="18" charset="0"/>
              </a:rPr>
              <a:t> This final equation is the classical swing equation</a:t>
            </a:r>
          </a:p>
        </p:txBody>
      </p:sp>
    </p:spTree>
    <p:extLst>
      <p:ext uri="{BB962C8B-B14F-4D97-AF65-F5344CB8AC3E}">
        <p14:creationId xmlns:p14="http://schemas.microsoft.com/office/powerpoint/2010/main" val="14064759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9619"/>
                                        </p:tgtEl>
                                        <p:attrNameLst>
                                          <p:attrName>style.visibility</p:attrName>
                                        </p:attrNameLst>
                                      </p:cBhvr>
                                      <p:to>
                                        <p:strVal val="visible"/>
                                      </p:to>
                                    </p:set>
                                    <p:animEffect transition="in" filter="blinds(horizontal)">
                                      <p:cBhvr>
                                        <p:cTn id="7" dur="500"/>
                                        <p:tgtEl>
                                          <p:spTgt spid="2396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9634"/>
                                        </p:tgtEl>
                                        <p:attrNameLst>
                                          <p:attrName>style.visibility</p:attrName>
                                        </p:attrNameLst>
                                      </p:cBhvr>
                                      <p:to>
                                        <p:strVal val="visible"/>
                                      </p:to>
                                    </p:set>
                                    <p:animEffect transition="in" filter="blinds(horizontal)">
                                      <p:cBhvr>
                                        <p:cTn id="10" dur="500"/>
                                        <p:tgtEl>
                                          <p:spTgt spid="239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3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normAutofit/>
          </a:bodyPr>
          <a:lstStyle/>
          <a:p>
            <a:r>
              <a:rPr lang="en-US" dirty="0" smtClean="0"/>
              <a:t>Representation </a:t>
            </a:r>
            <a:r>
              <a:rPr lang="en-US" dirty="0"/>
              <a:t>of the Swing Equation</a:t>
            </a:r>
          </a:p>
        </p:txBody>
      </p:sp>
      <p:sp>
        <p:nvSpPr>
          <p:cNvPr id="216076" name="Rectangle 12"/>
          <p:cNvSpPr>
            <a:spLocks noGrp="1" noChangeArrowheads="1"/>
          </p:cNvSpPr>
          <p:nvPr>
            <p:ph idx="1"/>
          </p:nvPr>
        </p:nvSpPr>
        <p:spPr>
          <a:xfrm>
            <a:off x="457200" y="2824164"/>
            <a:ext cx="8229600" cy="3302000"/>
          </a:xfrm>
        </p:spPr>
        <p:txBody>
          <a:bodyPr/>
          <a:lstStyle/>
          <a:p>
            <a:pPr>
              <a:lnSpc>
                <a:spcPct val="85000"/>
              </a:lnSpc>
              <a:buFont typeface="Wingdings" pitchFamily="2" charset="2"/>
              <a:buChar char="Ø"/>
            </a:pPr>
            <a:r>
              <a:rPr lang="en-US" dirty="0"/>
              <a:t>The swing equation has been expressed as a second order differential equation</a:t>
            </a:r>
          </a:p>
          <a:p>
            <a:pPr>
              <a:lnSpc>
                <a:spcPct val="85000"/>
              </a:lnSpc>
              <a:buFont typeface="Wingdings" pitchFamily="2" charset="2"/>
              <a:buChar char="Ø"/>
            </a:pPr>
            <a:endParaRPr lang="en-US" dirty="0"/>
          </a:p>
          <a:p>
            <a:pPr>
              <a:lnSpc>
                <a:spcPct val="85000"/>
              </a:lnSpc>
              <a:buFont typeface="Wingdings" pitchFamily="2" charset="2"/>
              <a:buChar char="Ø"/>
            </a:pPr>
            <a:r>
              <a:rPr lang="en-US" dirty="0"/>
              <a:t> For the purpose of numeric simulation the second order differential equation can be expressed in 2 possible forms:</a:t>
            </a:r>
          </a:p>
          <a:p>
            <a:pPr>
              <a:lnSpc>
                <a:spcPct val="85000"/>
              </a:lnSpc>
              <a:buFont typeface="Wingdings" pitchFamily="2" charset="2"/>
              <a:buChar char="Ø"/>
            </a:pPr>
            <a:endParaRPr lang="en-US" dirty="0"/>
          </a:p>
          <a:p>
            <a:pPr lvl="1">
              <a:lnSpc>
                <a:spcPct val="85000"/>
              </a:lnSpc>
              <a:buFont typeface="Wingdings" pitchFamily="2" charset="2"/>
              <a:buChar char="Ø"/>
            </a:pPr>
            <a:r>
              <a:rPr lang="en-US" sz="2000" dirty="0"/>
              <a:t>Transfer Function</a:t>
            </a:r>
          </a:p>
          <a:p>
            <a:pPr lvl="1">
              <a:lnSpc>
                <a:spcPct val="85000"/>
              </a:lnSpc>
              <a:buFont typeface="Wingdings" pitchFamily="2" charset="2"/>
              <a:buChar char="Ø"/>
            </a:pPr>
            <a:r>
              <a:rPr lang="en-US" sz="2000" dirty="0"/>
              <a:t>State Space Representation</a:t>
            </a:r>
            <a:r>
              <a:rPr lang="en-US" dirty="0"/>
              <a:t> </a:t>
            </a:r>
          </a:p>
        </p:txBody>
      </p:sp>
      <p:sp>
        <p:nvSpPr>
          <p:cNvPr id="216067" name="Rectangle 3"/>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16068"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16069"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216077" name="Object 13"/>
          <p:cNvGraphicFramePr>
            <a:graphicFrameLocks noChangeAspect="1"/>
          </p:cNvGraphicFramePr>
          <p:nvPr>
            <p:extLst>
              <p:ext uri="{D42A27DB-BD31-4B8C-83A1-F6EECF244321}">
                <p14:modId xmlns:p14="http://schemas.microsoft.com/office/powerpoint/2010/main" val="2357683703"/>
              </p:ext>
            </p:extLst>
          </p:nvPr>
        </p:nvGraphicFramePr>
        <p:xfrm>
          <a:off x="5029200" y="1676400"/>
          <a:ext cx="1381125" cy="908050"/>
        </p:xfrm>
        <a:graphic>
          <a:graphicData uri="http://schemas.openxmlformats.org/presentationml/2006/ole">
            <mc:AlternateContent xmlns:mc="http://schemas.openxmlformats.org/markup-compatibility/2006">
              <mc:Choice xmlns:v="urn:schemas-microsoft-com:vml" Requires="v">
                <p:oleObj spid="_x0000_s7190" name="Equation" r:id="rId3" imgW="647640" imgH="431640" progId="Equation.3">
                  <p:embed/>
                </p:oleObj>
              </mc:Choice>
              <mc:Fallback>
                <p:oleObj name="Equation" r:id="rId3" imgW="64764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676400"/>
                        <a:ext cx="1381125"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6078" name="Object 14"/>
          <p:cNvGraphicFramePr>
            <a:graphicFrameLocks noChangeAspect="1"/>
          </p:cNvGraphicFramePr>
          <p:nvPr>
            <p:extLst>
              <p:ext uri="{D42A27DB-BD31-4B8C-83A1-F6EECF244321}">
                <p14:modId xmlns:p14="http://schemas.microsoft.com/office/powerpoint/2010/main" val="3853675597"/>
              </p:ext>
            </p:extLst>
          </p:nvPr>
        </p:nvGraphicFramePr>
        <p:xfrm>
          <a:off x="2481263" y="1676400"/>
          <a:ext cx="2411412" cy="919163"/>
        </p:xfrm>
        <a:graphic>
          <a:graphicData uri="http://schemas.openxmlformats.org/presentationml/2006/ole">
            <mc:AlternateContent xmlns:mc="http://schemas.openxmlformats.org/markup-compatibility/2006">
              <mc:Choice xmlns:v="urn:schemas-microsoft-com:vml" Requires="v">
                <p:oleObj spid="_x0000_s7191" name="Equation" r:id="rId5" imgW="1180800" imgH="457200" progId="Equation.3">
                  <p:embed/>
                </p:oleObj>
              </mc:Choice>
              <mc:Fallback>
                <p:oleObj name="Equation" r:id="rId5" imgW="11808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1263" y="1676400"/>
                        <a:ext cx="2411412" cy="919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99574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microgrids?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Microgrids is a way to enable benefits of DERs:</a:t>
            </a:r>
          </a:p>
          <a:p>
            <a:pPr lvl="1"/>
            <a:r>
              <a:rPr lang="en-US" dirty="0" smtClean="0"/>
              <a:t>Increase energy efficiency through combined heat and power (CHP)</a:t>
            </a:r>
          </a:p>
          <a:p>
            <a:pPr lvl="1"/>
            <a:r>
              <a:rPr lang="en-US" dirty="0" smtClean="0"/>
              <a:t>Reduce carbon emissions</a:t>
            </a:r>
          </a:p>
          <a:p>
            <a:pPr lvl="1"/>
            <a:r>
              <a:rPr lang="en-US" dirty="0" smtClean="0"/>
              <a:t>Increase local power quality and reliability</a:t>
            </a:r>
          </a:p>
          <a:p>
            <a:pPr lvl="1"/>
            <a:r>
              <a:rPr lang="en-US" dirty="0" smtClean="0"/>
              <a:t>Reduced line losses</a:t>
            </a:r>
          </a:p>
          <a:p>
            <a:pPr lvl="1"/>
            <a:r>
              <a:rPr lang="en-US" dirty="0" smtClean="0"/>
              <a:t>Transmission investment deferral</a:t>
            </a:r>
          </a:p>
          <a:p>
            <a:pPr lvl="1"/>
            <a:r>
              <a:rPr lang="en-US" dirty="0" smtClean="0"/>
              <a:t>Reduce </a:t>
            </a:r>
            <a:r>
              <a:rPr lang="en-US" dirty="0"/>
              <a:t>expensive fuel </a:t>
            </a:r>
            <a:r>
              <a:rPr lang="en-US" dirty="0" smtClean="0"/>
              <a:t>consumption in </a:t>
            </a:r>
            <a:r>
              <a:rPr lang="en-US" dirty="0"/>
              <a:t>remote isolated </a:t>
            </a:r>
            <a:r>
              <a:rPr lang="en-US" dirty="0" smtClean="0"/>
              <a:t>microgrids</a:t>
            </a:r>
            <a:endParaRPr lang="en-US" dirty="0"/>
          </a:p>
          <a:p>
            <a:r>
              <a:rPr lang="en-US" dirty="0" smtClean="0"/>
              <a:t>Challenge of controlling large number of DER can be addressed by microgrids. Microgrids coordinate DERs in a decentralized way reducing the control burden on the grid.</a:t>
            </a:r>
          </a:p>
          <a:p>
            <a:r>
              <a:rPr lang="en-US" dirty="0" smtClean="0"/>
              <a:t>Enable provision of heterogeneous levels of power quality and reliability (PQR). For example, very high PQR provided to essential services like hospitals and communication equipment, while lower PQR provided to non essential loads like water pumps.</a:t>
            </a:r>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a:t>
            </a:fld>
            <a:endParaRPr lang="en-US"/>
          </a:p>
        </p:txBody>
      </p:sp>
    </p:spTree>
    <p:extLst>
      <p:ext uri="{BB962C8B-B14F-4D97-AF65-F5344CB8AC3E}">
        <p14:creationId xmlns:p14="http://schemas.microsoft.com/office/powerpoint/2010/main" val="6486592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a:xfrm>
            <a:off x="304800" y="282575"/>
            <a:ext cx="8686800" cy="860425"/>
          </a:xfrm>
        </p:spPr>
        <p:txBody>
          <a:bodyPr>
            <a:normAutofit/>
          </a:bodyPr>
          <a:lstStyle/>
          <a:p>
            <a:r>
              <a:rPr lang="en-US" dirty="0" smtClean="0"/>
              <a:t>Representation </a:t>
            </a:r>
            <a:r>
              <a:rPr lang="en-US" dirty="0"/>
              <a:t>of the Swing Equation</a:t>
            </a:r>
          </a:p>
        </p:txBody>
      </p:sp>
      <p:sp>
        <p:nvSpPr>
          <p:cNvPr id="244739" name="Rectangle 3"/>
          <p:cNvSpPr>
            <a:spLocks noGrp="1" noChangeArrowheads="1"/>
          </p:cNvSpPr>
          <p:nvPr>
            <p:ph type="body" idx="1"/>
          </p:nvPr>
        </p:nvSpPr>
        <p:spPr>
          <a:xfrm>
            <a:off x="304800" y="2819400"/>
            <a:ext cx="8853488" cy="1143000"/>
          </a:xfrm>
        </p:spPr>
        <p:txBody>
          <a:bodyPr/>
          <a:lstStyle/>
          <a:p>
            <a:pPr>
              <a:buFont typeface="Wingdings" pitchFamily="2" charset="2"/>
              <a:buChar char="Ø"/>
            </a:pPr>
            <a:r>
              <a:rPr lang="en-US" dirty="0"/>
              <a:t>In order to represent the swing equation in the state space it is necessary to express it as 2 coupled first order ODEs</a:t>
            </a:r>
          </a:p>
        </p:txBody>
      </p:sp>
      <p:sp>
        <p:nvSpPr>
          <p:cNvPr id="244740"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4741"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4742" name="Rectangle 6"/>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244743" name="Object 7"/>
          <p:cNvGraphicFramePr>
            <a:graphicFrameLocks noChangeAspect="1"/>
          </p:cNvGraphicFramePr>
          <p:nvPr>
            <p:extLst>
              <p:ext uri="{D42A27DB-BD31-4B8C-83A1-F6EECF244321}">
                <p14:modId xmlns:p14="http://schemas.microsoft.com/office/powerpoint/2010/main" val="3127905358"/>
              </p:ext>
            </p:extLst>
          </p:nvPr>
        </p:nvGraphicFramePr>
        <p:xfrm>
          <a:off x="5029200" y="1719263"/>
          <a:ext cx="1381125" cy="908050"/>
        </p:xfrm>
        <a:graphic>
          <a:graphicData uri="http://schemas.openxmlformats.org/presentationml/2006/ole">
            <mc:AlternateContent xmlns:mc="http://schemas.openxmlformats.org/markup-compatibility/2006">
              <mc:Choice xmlns:v="urn:schemas-microsoft-com:vml" Requires="v">
                <p:oleObj spid="_x0000_s8224" name="Equation" r:id="rId3" imgW="647640" imgH="431640" progId="Equation.3">
                  <p:embed/>
                </p:oleObj>
              </mc:Choice>
              <mc:Fallback>
                <p:oleObj name="Equation" r:id="rId3" imgW="64764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719263"/>
                        <a:ext cx="1381125"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4744" name="Object 8"/>
          <p:cNvGraphicFramePr>
            <a:graphicFrameLocks noChangeAspect="1"/>
          </p:cNvGraphicFramePr>
          <p:nvPr>
            <p:extLst>
              <p:ext uri="{D42A27DB-BD31-4B8C-83A1-F6EECF244321}">
                <p14:modId xmlns:p14="http://schemas.microsoft.com/office/powerpoint/2010/main" val="516924440"/>
              </p:ext>
            </p:extLst>
          </p:nvPr>
        </p:nvGraphicFramePr>
        <p:xfrm>
          <a:off x="2546350" y="1676400"/>
          <a:ext cx="2281238" cy="919163"/>
        </p:xfrm>
        <a:graphic>
          <a:graphicData uri="http://schemas.openxmlformats.org/presentationml/2006/ole">
            <mc:AlternateContent xmlns:mc="http://schemas.openxmlformats.org/markup-compatibility/2006">
              <mc:Choice xmlns:v="urn:schemas-microsoft-com:vml" Requires="v">
                <p:oleObj spid="_x0000_s8225" name="Equation" r:id="rId5" imgW="1117440" imgH="457200" progId="Equation.3">
                  <p:embed/>
                </p:oleObj>
              </mc:Choice>
              <mc:Fallback>
                <p:oleObj name="Equation" r:id="rId5" imgW="111744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6350" y="1676400"/>
                        <a:ext cx="2281238" cy="919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4746" name="Rectangle 10"/>
          <p:cNvSpPr>
            <a:spLocks noChangeArrowheads="1"/>
          </p:cNvSpPr>
          <p:nvPr/>
        </p:nvSpPr>
        <p:spPr bwMode="auto">
          <a:xfrm>
            <a:off x="0" y="30241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44745" name="Object 9"/>
          <p:cNvGraphicFramePr>
            <a:graphicFrameLocks noChangeAspect="1"/>
          </p:cNvGraphicFramePr>
          <p:nvPr>
            <p:extLst>
              <p:ext uri="{D42A27DB-BD31-4B8C-83A1-F6EECF244321}">
                <p14:modId xmlns:p14="http://schemas.microsoft.com/office/powerpoint/2010/main" val="3986493101"/>
              </p:ext>
            </p:extLst>
          </p:nvPr>
        </p:nvGraphicFramePr>
        <p:xfrm>
          <a:off x="2743200" y="4114800"/>
          <a:ext cx="3733800" cy="1587500"/>
        </p:xfrm>
        <a:graphic>
          <a:graphicData uri="http://schemas.openxmlformats.org/presentationml/2006/ole">
            <mc:AlternateContent xmlns:mc="http://schemas.openxmlformats.org/markup-compatibility/2006">
              <mc:Choice xmlns:v="urn:schemas-microsoft-com:vml" Requires="v">
                <p:oleObj spid="_x0000_s8226" name="Equation" r:id="rId7" imgW="1905000" imgH="812800" progId="Equation.3">
                  <p:embed/>
                </p:oleObj>
              </mc:Choice>
              <mc:Fallback>
                <p:oleObj name="Equation" r:id="rId7" imgW="1905000" imgH="812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3200" y="4114800"/>
                        <a:ext cx="3733800" cy="158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846565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304800" y="511175"/>
            <a:ext cx="8686800" cy="860425"/>
          </a:xfrm>
        </p:spPr>
        <p:txBody>
          <a:bodyPr>
            <a:normAutofit fontScale="90000"/>
          </a:bodyPr>
          <a:lstStyle/>
          <a:p>
            <a:r>
              <a:rPr lang="en-US" dirty="0"/>
              <a:t>Transfer Function Representation of the Swing </a:t>
            </a:r>
            <a:r>
              <a:rPr lang="en-US" dirty="0" smtClean="0"/>
              <a:t>Equation</a:t>
            </a:r>
            <a:br>
              <a:rPr lang="en-US" dirty="0" smtClean="0"/>
            </a:br>
            <a:r>
              <a:rPr lang="en-US" dirty="0" smtClean="0"/>
              <a:t>Single Machine Infinite Bus (SMIB)</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240646" name="Group 6"/>
          <p:cNvGrpSpPr>
            <a:grpSpLocks/>
          </p:cNvGrpSpPr>
          <p:nvPr/>
        </p:nvGrpSpPr>
        <p:grpSpPr bwMode="auto">
          <a:xfrm>
            <a:off x="990600" y="3502025"/>
            <a:ext cx="7239000" cy="1831975"/>
            <a:chOff x="624" y="2638"/>
            <a:chExt cx="4560" cy="1154"/>
          </a:xfrm>
        </p:grpSpPr>
        <p:graphicFrame>
          <p:nvGraphicFramePr>
            <p:cNvPr id="240647" name="Object 7"/>
            <p:cNvGraphicFramePr>
              <a:graphicFrameLocks noChangeAspect="1"/>
            </p:cNvGraphicFramePr>
            <p:nvPr/>
          </p:nvGraphicFramePr>
          <p:xfrm>
            <a:off x="624" y="2638"/>
            <a:ext cx="4560" cy="1154"/>
          </p:xfrm>
          <a:graphic>
            <a:graphicData uri="http://schemas.openxmlformats.org/presentationml/2006/ole">
              <mc:AlternateContent xmlns:mc="http://schemas.openxmlformats.org/markup-compatibility/2006">
                <mc:Choice xmlns:v="urn:schemas-microsoft-com:vml" Requires="v">
                  <p:oleObj spid="_x0000_s9242" name="VISIO" r:id="rId3" imgW="4784760" imgH="1212840" progId="Visio.Drawing.6">
                    <p:embed/>
                  </p:oleObj>
                </mc:Choice>
                <mc:Fallback>
                  <p:oleObj name="VISIO" r:id="rId3" imgW="4784760" imgH="121284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2638"/>
                          <a:ext cx="4560" cy="11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0648" name="Line 8"/>
            <p:cNvSpPr>
              <a:spLocks noChangeShapeType="1"/>
            </p:cNvSpPr>
            <p:nvPr/>
          </p:nvSpPr>
          <p:spPr bwMode="auto">
            <a:xfrm>
              <a:off x="3072" y="3456"/>
              <a:ext cx="5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aphicFrame>
        <p:nvGraphicFramePr>
          <p:cNvPr id="240651" name="Object 11"/>
          <p:cNvGraphicFramePr>
            <a:graphicFrameLocks noGrp="1" noChangeAspect="1"/>
          </p:cNvGraphicFramePr>
          <p:nvPr>
            <p:ph idx="1"/>
            <p:extLst>
              <p:ext uri="{D42A27DB-BD31-4B8C-83A1-F6EECF244321}">
                <p14:modId xmlns:p14="http://schemas.microsoft.com/office/powerpoint/2010/main" val="1600008996"/>
              </p:ext>
            </p:extLst>
          </p:nvPr>
        </p:nvGraphicFramePr>
        <p:xfrm>
          <a:off x="3048000" y="1835150"/>
          <a:ext cx="3200400" cy="1365250"/>
        </p:xfrm>
        <a:graphic>
          <a:graphicData uri="http://schemas.openxmlformats.org/presentationml/2006/ole">
            <mc:AlternateContent xmlns:mc="http://schemas.openxmlformats.org/markup-compatibility/2006">
              <mc:Choice xmlns:v="urn:schemas-microsoft-com:vml" Requires="v">
                <p:oleObj spid="_x0000_s9243" name="Equation" r:id="rId5" imgW="1905000" imgH="812800" progId="Equation.3">
                  <p:embed/>
                </p:oleObj>
              </mc:Choice>
              <mc:Fallback>
                <p:oleObj name="Equation" r:id="rId5" imgW="1905000" imgH="812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1835150"/>
                        <a:ext cx="3200400" cy="1365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0039098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SMIB Frequency Response to Load Change</a:t>
            </a:r>
            <a:endParaRPr lang="en-US" dirty="0"/>
          </a:p>
        </p:txBody>
      </p:sp>
      <p:pic>
        <p:nvPicPr>
          <p:cNvPr id="10" name="Picture 2"/>
          <p:cNvPicPr>
            <a:picLocks noGrp="1" noChangeAspect="1" noChangeArrowheads="1"/>
          </p:cNvPicPr>
          <p:nvPr>
            <p:ph sz="half" idx="1"/>
          </p:nvPr>
        </p:nvPicPr>
        <p:blipFill rotWithShape="1">
          <a:blip r:embed="rId2" cstate="print"/>
          <a:srcRect r="1443" b="3272"/>
          <a:stretch/>
        </p:blipFill>
        <p:spPr bwMode="auto">
          <a:xfrm>
            <a:off x="457200" y="2601120"/>
            <a:ext cx="3980329" cy="2441528"/>
          </a:xfrm>
          <a:prstGeom prst="rect">
            <a:avLst/>
          </a:prstGeom>
          <a:noFill/>
          <a:ln w="9525">
            <a:noFill/>
            <a:miter lim="800000"/>
            <a:headEnd/>
            <a:tailEnd/>
          </a:ln>
          <a:effectLst/>
        </p:spPr>
      </p:pic>
      <p:sp>
        <p:nvSpPr>
          <p:cNvPr id="11" name="Content Placeholder 10"/>
          <p:cNvSpPr>
            <a:spLocks noGrp="1"/>
          </p:cNvSpPr>
          <p:nvPr>
            <p:ph sz="half" idx="2"/>
          </p:nvPr>
        </p:nvSpPr>
        <p:spPr/>
        <p:txBody>
          <a:bodyPr>
            <a:normAutofit/>
          </a:bodyPr>
          <a:lstStyle/>
          <a:p>
            <a:r>
              <a:rPr lang="en-US" sz="2000" dirty="0" smtClean="0"/>
              <a:t>The classical representation of a generator is a simple rotating mass.</a:t>
            </a:r>
          </a:p>
          <a:p>
            <a:endParaRPr lang="en-US" sz="2000" dirty="0" smtClean="0"/>
          </a:p>
          <a:p>
            <a:r>
              <a:rPr lang="en-US" sz="2000" dirty="0" smtClean="0"/>
              <a:t>As a result, there are no control devices to bring the frequency back to nominal after the change in load.</a:t>
            </a:r>
          </a:p>
          <a:p>
            <a:endParaRPr lang="en-US" sz="2000" dirty="0" smtClean="0"/>
          </a:p>
          <a:p>
            <a:r>
              <a:rPr lang="en-US" sz="2000" dirty="0" smtClean="0"/>
              <a:t>While the SMIB model forms a basis for analysis, more complicated models are necessary.</a:t>
            </a:r>
          </a:p>
          <a:p>
            <a:pPr marL="0" indent="0">
              <a:buNone/>
            </a:pPr>
            <a:endParaRPr lang="en-US" sz="20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72</a:t>
            </a:fld>
            <a:endParaRPr lang="en-US"/>
          </a:p>
        </p:txBody>
      </p:sp>
    </p:spTree>
    <p:extLst>
      <p:ext uri="{BB962C8B-B14F-4D97-AF65-F5344CB8AC3E}">
        <p14:creationId xmlns:p14="http://schemas.microsoft.com/office/powerpoint/2010/main" val="424462260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normAutofit/>
          </a:bodyPr>
          <a:lstStyle/>
          <a:p>
            <a:r>
              <a:rPr lang="en-US" dirty="0"/>
              <a:t>Transfer Function Representation of the Swing Equation</a:t>
            </a:r>
          </a:p>
        </p:txBody>
      </p:sp>
      <p:sp>
        <p:nvSpPr>
          <p:cNvPr id="3" name="Content Placeholder 2"/>
          <p:cNvSpPr>
            <a:spLocks noGrp="1"/>
          </p:cNvSpPr>
          <p:nvPr>
            <p:ph idx="1"/>
          </p:nvPr>
        </p:nvSpPr>
        <p:spPr/>
        <p:txBody>
          <a:bodyPr/>
          <a:lstStyle/>
          <a:p>
            <a:r>
              <a:rPr lang="en-US" dirty="0" smtClean="0"/>
              <a:t>The swing equation only accounts for the behavior of a rotating mass, there are many other components to a generator.</a:t>
            </a:r>
          </a:p>
          <a:p>
            <a:pPr lvl="1"/>
            <a:r>
              <a:rPr lang="en-US" dirty="0" smtClean="0"/>
              <a:t>Sub-transient model</a:t>
            </a:r>
          </a:p>
          <a:p>
            <a:pPr lvl="1"/>
            <a:r>
              <a:rPr lang="en-US" dirty="0" smtClean="0"/>
              <a:t>Transient mode</a:t>
            </a:r>
          </a:p>
          <a:p>
            <a:pPr lvl="1"/>
            <a:r>
              <a:rPr lang="en-US" dirty="0" smtClean="0"/>
              <a:t>Governor</a:t>
            </a:r>
          </a:p>
          <a:p>
            <a:pPr lvl="1"/>
            <a:r>
              <a:rPr lang="en-US" dirty="0" smtClean="0"/>
              <a:t>Voltage regulator</a:t>
            </a:r>
          </a:p>
          <a:p>
            <a:pPr lvl="1"/>
            <a:r>
              <a:rPr lang="en-US" dirty="0" smtClean="0"/>
              <a:t>Power System Stabilizer (PSS)</a:t>
            </a:r>
          </a:p>
          <a:p>
            <a:endParaRPr lang="en-US" dirty="0" smtClean="0"/>
          </a:p>
          <a:p>
            <a:r>
              <a:rPr lang="en-US" dirty="0" smtClean="0"/>
              <a:t>Each of these elements adds to the complexity of the generator representation.</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extLst>
      <p:ext uri="{BB962C8B-B14F-4D97-AF65-F5344CB8AC3E}">
        <p14:creationId xmlns:p14="http://schemas.microsoft.com/office/powerpoint/2010/main" val="246008104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Generator Frequency Response to Load Change</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74</a:t>
            </a:fld>
            <a:endParaRPr lang="en-US"/>
          </a:p>
        </p:txBody>
      </p:sp>
      <p:pic>
        <p:nvPicPr>
          <p:cNvPr id="7" name="Picture 13"/>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4648200" y="2248169"/>
            <a:ext cx="4038600" cy="3230025"/>
          </a:xfrm>
          <a:noFill/>
          <a:ln/>
        </p:spPr>
      </p:pic>
      <p:sp>
        <p:nvSpPr>
          <p:cNvPr id="2" name="Content Placeholder 1"/>
          <p:cNvSpPr>
            <a:spLocks noGrp="1"/>
          </p:cNvSpPr>
          <p:nvPr>
            <p:ph sz="half" idx="1"/>
          </p:nvPr>
        </p:nvSpPr>
        <p:spPr/>
        <p:txBody>
          <a:bodyPr>
            <a:normAutofit/>
          </a:bodyPr>
          <a:lstStyle/>
          <a:p>
            <a:r>
              <a:rPr lang="en-US" sz="2000" dirty="0" smtClean="0"/>
              <a:t>This plot is for the frequency deviation of a generator with a speed governor.</a:t>
            </a:r>
          </a:p>
          <a:p>
            <a:endParaRPr lang="en-US" sz="2000" dirty="0" smtClean="0"/>
          </a:p>
          <a:p>
            <a:r>
              <a:rPr lang="en-US" sz="2000" dirty="0" smtClean="0"/>
              <a:t>Unlike the classical model, frequency returns to nominal after the disturbance.</a:t>
            </a:r>
          </a:p>
          <a:p>
            <a:endParaRPr lang="en-US" sz="2000" dirty="0"/>
          </a:p>
          <a:p>
            <a:r>
              <a:rPr lang="en-US" sz="2000" dirty="0" smtClean="0"/>
              <a:t>This is the type of control that is necessary in a micro-grid.</a:t>
            </a:r>
          </a:p>
          <a:p>
            <a:endParaRPr lang="en-US" sz="2000" dirty="0"/>
          </a:p>
        </p:txBody>
      </p:sp>
    </p:spTree>
    <p:extLst>
      <p:ext uri="{BB962C8B-B14F-4D97-AF65-F5344CB8AC3E}">
        <p14:creationId xmlns:p14="http://schemas.microsoft.com/office/powerpoint/2010/main" val="90888907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normAutofit/>
          </a:bodyPr>
          <a:lstStyle/>
          <a:p>
            <a:r>
              <a:rPr lang="en-US" dirty="0" smtClean="0"/>
              <a:t>Multiple Machines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Normally generators are designed to operate either independently or in an interconnected system.</a:t>
            </a:r>
          </a:p>
          <a:p>
            <a:pPr lvl="1"/>
            <a:r>
              <a:rPr lang="en-US" dirty="0" smtClean="0"/>
              <a:t>Independent: The generator is the only source of power and as such it actively regulates the frequency and voltage.</a:t>
            </a:r>
          </a:p>
          <a:p>
            <a:pPr lvl="1"/>
            <a:r>
              <a:rPr lang="en-US" dirty="0" smtClean="0"/>
              <a:t>Interconnected System: The generator outputs power according to a dispatch, it may be part of automatic generation control if it is large enough.</a:t>
            </a:r>
          </a:p>
          <a:p>
            <a:endParaRPr lang="en-US" dirty="0"/>
          </a:p>
          <a:p>
            <a:r>
              <a:rPr lang="en-US" dirty="0"/>
              <a:t>In a micro-grid it is common to find multiple generating </a:t>
            </a:r>
            <a:r>
              <a:rPr lang="en-US" dirty="0" smtClean="0"/>
              <a:t>units without a central control system, each generator is its own open loop controller.</a:t>
            </a:r>
          </a:p>
          <a:p>
            <a:endParaRPr lang="en-US" dirty="0"/>
          </a:p>
          <a:p>
            <a:r>
              <a:rPr lang="en-US" dirty="0" smtClean="0"/>
              <a:t>The best way to handle the coordination of multiple open loop control systems is through the use of droop characteristics.</a:t>
            </a:r>
            <a:endParaRPr lang="en-US" dirty="0"/>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extLst>
      <p:ext uri="{BB962C8B-B14F-4D97-AF65-F5344CB8AC3E}">
        <p14:creationId xmlns:p14="http://schemas.microsoft.com/office/powerpoint/2010/main" val="139866176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3"/>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Droop Curves</a:t>
            </a:r>
            <a:endParaRPr lang="en-US" dirty="0"/>
          </a:p>
        </p:txBody>
      </p:sp>
      <p:sp>
        <p:nvSpPr>
          <p:cNvPr id="3" name="Content Placeholder 2"/>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r>
              <a:rPr lang="en-US" dirty="0" smtClean="0"/>
              <a:t>The characteristic of interested is regulated to a lower level as the amount of load increases.</a:t>
            </a:r>
            <a:endParaRPr lang="en-US" dirty="0"/>
          </a:p>
        </p:txBody>
      </p:sp>
    </p:spTree>
    <p:extLst>
      <p:ext uri="{BB962C8B-B14F-4D97-AF65-F5344CB8AC3E}">
        <p14:creationId xmlns:p14="http://schemas.microsoft.com/office/powerpoint/2010/main" val="192253775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Droop Curve</a:t>
            </a:r>
            <a:endParaRPr lang="en-US" dirty="0"/>
          </a:p>
        </p:txBody>
      </p:sp>
      <p:sp>
        <p:nvSpPr>
          <p:cNvPr id="7" name="Content Placeholder 6"/>
          <p:cNvSpPr>
            <a:spLocks noGrp="1"/>
          </p:cNvSpPr>
          <p:nvPr>
            <p:ph sz="half" idx="2"/>
          </p:nvPr>
        </p:nvSpPr>
        <p:spPr/>
        <p:txBody>
          <a:bodyPr>
            <a:normAutofit/>
          </a:bodyPr>
          <a:lstStyle/>
          <a:p>
            <a:r>
              <a:rPr lang="en-US" sz="2000" dirty="0" smtClean="0"/>
              <a:t>As the load on the generator increases, the frequency decreases slightly.</a:t>
            </a:r>
          </a:p>
          <a:p>
            <a:endParaRPr lang="en-US" sz="2000" dirty="0" smtClean="0"/>
          </a:p>
          <a:p>
            <a:r>
              <a:rPr lang="en-US" sz="2000" dirty="0" smtClean="0"/>
              <a:t>The change in frequency is very small &lt;.1 Hz.</a:t>
            </a:r>
          </a:p>
          <a:p>
            <a:endParaRPr lang="en-US" sz="2000" dirty="0" smtClean="0"/>
          </a:p>
          <a:p>
            <a:r>
              <a:rPr lang="en-US" sz="2000" dirty="0" smtClean="0"/>
              <a:t>For a single generator operating in isolation a droop characteristic is not necessary.</a:t>
            </a:r>
          </a:p>
          <a:p>
            <a:endParaRPr lang="en-US" sz="2000" dirty="0" smtClean="0"/>
          </a:p>
          <a:p>
            <a:r>
              <a:rPr lang="en-US" sz="2000" dirty="0" smtClean="0"/>
              <a:t>But for generators operating in parallel it is necessary.</a:t>
            </a:r>
          </a:p>
          <a:p>
            <a:endParaRPr lang="en-US" sz="2000" dirty="0"/>
          </a:p>
        </p:txBody>
      </p:sp>
      <p:pic>
        <p:nvPicPr>
          <p:cNvPr id="10244" name="Picture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57200" y="2259474"/>
            <a:ext cx="4038600" cy="3207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039098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40645" name="Rectangle 5"/>
          <p:cNvSpPr>
            <a:spLocks noChangeArrowheads="1"/>
          </p:cNvSpPr>
          <p:nvPr/>
        </p:nvSpPr>
        <p:spPr bwMode="auto">
          <a:xfrm>
            <a:off x="218122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 name="Title 3"/>
          <p:cNvSpPr>
            <a:spLocks noGrp="1"/>
          </p:cNvSpPr>
          <p:nvPr>
            <p:ph type="title"/>
          </p:nvPr>
        </p:nvSpPr>
        <p:spPr/>
        <p:txBody>
          <a:bodyPr/>
          <a:lstStyle/>
          <a:p>
            <a:r>
              <a:rPr lang="en-US" dirty="0" smtClean="0"/>
              <a:t>Droop Curve</a:t>
            </a:r>
            <a:endParaRPr lang="en-US" dirty="0"/>
          </a:p>
        </p:txBody>
      </p:sp>
      <p:sp>
        <p:nvSpPr>
          <p:cNvPr id="2" name="Content Placeholder 1"/>
          <p:cNvSpPr>
            <a:spLocks noGrp="1"/>
          </p:cNvSpPr>
          <p:nvPr>
            <p:ph sz="half" idx="1"/>
          </p:nvPr>
        </p:nvSpPr>
        <p:spPr/>
        <p:txBody>
          <a:bodyPr>
            <a:normAutofit fontScale="70000" lnSpcReduction="20000"/>
          </a:bodyPr>
          <a:lstStyle/>
          <a:p>
            <a:r>
              <a:rPr lang="en-US" dirty="0" smtClean="0"/>
              <a:t>In the figure there are two generators with the electrical load shown by the dashed line.</a:t>
            </a:r>
          </a:p>
          <a:p>
            <a:pPr marL="0" indent="0">
              <a:buNone/>
            </a:pPr>
            <a:endParaRPr lang="en-US" dirty="0" smtClean="0"/>
          </a:p>
          <a:p>
            <a:r>
              <a:rPr lang="en-US" dirty="0" smtClean="0"/>
              <a:t>The slope of the two droop curves decide which generator picks up what percentage of the load.</a:t>
            </a:r>
          </a:p>
          <a:p>
            <a:endParaRPr lang="en-US" dirty="0" smtClean="0"/>
          </a:p>
          <a:p>
            <a:r>
              <a:rPr lang="en-US" dirty="0" smtClean="0"/>
              <a:t>The house curves can be moved up or down to change load, and frequency.</a:t>
            </a:r>
          </a:p>
          <a:p>
            <a:endParaRPr lang="en-US" dirty="0"/>
          </a:p>
          <a:p>
            <a:r>
              <a:rPr lang="en-US" dirty="0" smtClean="0"/>
              <a:t>In this way the load is properly distributed among the generators and there are not oscillations between regulators.</a:t>
            </a:r>
          </a:p>
          <a:p>
            <a:endParaRPr lang="en-US" dirty="0"/>
          </a:p>
          <a:p>
            <a:r>
              <a:rPr lang="en-US" dirty="0" smtClean="0"/>
              <a:t>The same principles can be used on the voltage regulators.</a:t>
            </a:r>
            <a:endParaRPr lang="en-US" dirty="0"/>
          </a:p>
        </p:txBody>
      </p:sp>
      <p:pic>
        <p:nvPicPr>
          <p:cNvPr id="1126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242156"/>
            <a:ext cx="4038600" cy="324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505483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Control</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If there is a microgrid with a single generator then voltage control is achieved in the traditionally manner.</a:t>
            </a:r>
          </a:p>
          <a:p>
            <a:r>
              <a:rPr lang="en-US" dirty="0" smtClean="0"/>
              <a:t>The voltage regulator on the generator sets the voltage and any regulators or capacitors assist.</a:t>
            </a:r>
          </a:p>
          <a:p>
            <a:pPr lvl="1"/>
            <a:r>
              <a:rPr lang="en-US" dirty="0" smtClean="0"/>
              <a:t>A voltage regulator on a generator adjusts the field excitation on the rotor, with response times of well below 1 second.</a:t>
            </a:r>
          </a:p>
          <a:p>
            <a:pPr lvl="1"/>
            <a:r>
              <a:rPr lang="en-US" dirty="0" smtClean="0"/>
              <a:t>Because regulators and capacitors have time delays and require the operation of physical switches they will respond much slower than the voltage regulator on the generator.</a:t>
            </a:r>
          </a:p>
          <a:p>
            <a:r>
              <a:rPr lang="en-US" dirty="0" smtClean="0"/>
              <a:t>If more than one generator exists on the micro-grid then it is necessary to coordinate their voltage control. </a:t>
            </a:r>
          </a:p>
          <a:p>
            <a:pPr lvl="1"/>
            <a:r>
              <a:rPr lang="en-US" dirty="0" smtClean="0"/>
              <a:t>Droop curves similar to those used for frequency control can be used.</a:t>
            </a:r>
          </a:p>
          <a:p>
            <a:pPr lvl="1"/>
            <a:r>
              <a:rPr lang="en-US" dirty="0" smtClean="0"/>
              <a:t>For frequency control the droop curves apply to the governors, and for voltage control the droop curve is applied to the voltage regulator. </a:t>
            </a:r>
          </a:p>
          <a:p>
            <a:pPr lvl="1"/>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79</a:t>
            </a:fld>
            <a:endParaRPr lang="en-US"/>
          </a:p>
        </p:txBody>
      </p:sp>
    </p:spTree>
    <p:extLst>
      <p:ext uri="{BB962C8B-B14F-4D97-AF65-F5344CB8AC3E}">
        <p14:creationId xmlns:p14="http://schemas.microsoft.com/office/powerpoint/2010/main" val="16904296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Consortium for Electricity Reliability Solutions (CERTS) Microgrids</a:t>
            </a:r>
            <a:endParaRPr lang="en-US" dirty="0"/>
          </a:p>
        </p:txBody>
      </p:sp>
      <p:sp>
        <p:nvSpPr>
          <p:cNvPr id="3" name="Content Placeholder 2"/>
          <p:cNvSpPr>
            <a:spLocks noGrp="1"/>
          </p:cNvSpPr>
          <p:nvPr>
            <p:ph idx="1"/>
          </p:nvPr>
        </p:nvSpPr>
        <p:spPr/>
        <p:txBody>
          <a:bodyPr>
            <a:normAutofit lnSpcReduction="10000"/>
          </a:bodyPr>
          <a:lstStyle/>
          <a:p>
            <a:r>
              <a:rPr lang="en-US" dirty="0" smtClean="0"/>
              <a:t>Emphasis on microgrids </a:t>
            </a:r>
            <a:r>
              <a:rPr lang="en-US" dirty="0"/>
              <a:t>that can separate from utility grid during disruption and continue to serve critical local load until grid service is restored</a:t>
            </a:r>
            <a:endParaRPr lang="en-US" dirty="0" smtClean="0"/>
          </a:p>
          <a:p>
            <a:r>
              <a:rPr lang="en-US" dirty="0" smtClean="0"/>
              <a:t>&lt; 2MW peak sites, </a:t>
            </a:r>
          </a:p>
          <a:p>
            <a:r>
              <a:rPr lang="en-US" dirty="0" smtClean="0"/>
              <a:t>No need of costly fast electrical controls</a:t>
            </a:r>
          </a:p>
          <a:p>
            <a:pPr lvl="1"/>
            <a:r>
              <a:rPr lang="en-US" dirty="0" smtClean="0"/>
              <a:t>Droop controllers responding to local voltage and frequency</a:t>
            </a:r>
          </a:p>
          <a:p>
            <a:pPr lvl="1"/>
            <a:r>
              <a:rPr lang="en-US" dirty="0" smtClean="0"/>
              <a:t>Single point of common coupling that does not export power (single controlled load)</a:t>
            </a:r>
          </a:p>
          <a:p>
            <a:r>
              <a:rPr lang="en-US" dirty="0"/>
              <a:t>N</a:t>
            </a:r>
            <a:r>
              <a:rPr lang="en-US" dirty="0" smtClean="0"/>
              <a:t>o single device is essential (robust system)</a:t>
            </a:r>
          </a:p>
          <a:p>
            <a:r>
              <a:rPr lang="en-US" dirty="0" smtClean="0"/>
              <a:t>Design to provide heterogeneous power quality and reliability. Sensitive loads served in island mode during disruption</a:t>
            </a:r>
          </a:p>
          <a:p>
            <a:r>
              <a:rPr lang="en-US" dirty="0" smtClean="0"/>
              <a:t>Generic slow controls, </a:t>
            </a:r>
            <a:r>
              <a:rPr lang="en-US" dirty="0"/>
              <a:t>e</a:t>
            </a:r>
            <a:r>
              <a:rPr lang="en-US" dirty="0" smtClean="0"/>
              <a:t>.g. economic dispatch</a:t>
            </a:r>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8</a:t>
            </a:fld>
            <a:endParaRPr lang="en-US"/>
          </a:p>
        </p:txBody>
      </p:sp>
    </p:spTree>
    <p:extLst>
      <p:ext uri="{BB962C8B-B14F-4D97-AF65-F5344CB8AC3E}">
        <p14:creationId xmlns:p14="http://schemas.microsoft.com/office/powerpoint/2010/main" val="179373269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Power/Energy management 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Connected mode:</a:t>
            </a:r>
          </a:p>
          <a:p>
            <a:pPr lvl="1"/>
            <a:r>
              <a:rPr lang="en-US" dirty="0" smtClean="0"/>
              <a:t>Specify DER power output for specific objective (e.g. peak shaving, maximize renewables, minimize fuel costs)</a:t>
            </a:r>
          </a:p>
          <a:p>
            <a:pPr lvl="1"/>
            <a:r>
              <a:rPr lang="en-US" dirty="0" smtClean="0"/>
              <a:t>Consider limitations of DERs</a:t>
            </a:r>
          </a:p>
          <a:p>
            <a:pPr lvl="1"/>
            <a:r>
              <a:rPr lang="en-US" dirty="0" smtClean="0"/>
              <a:t>Main grid to provide difference</a:t>
            </a:r>
          </a:p>
          <a:p>
            <a:pPr lvl="1"/>
            <a:r>
              <a:rPr lang="en-US" dirty="0" smtClean="0"/>
              <a:t>Manage settings of DER in preparation to transition to isolated mode</a:t>
            </a:r>
          </a:p>
          <a:p>
            <a:pPr lvl="1"/>
            <a:endParaRPr lang="en-US" dirty="0"/>
          </a:p>
          <a:p>
            <a:r>
              <a:rPr lang="en-US" dirty="0" smtClean="0"/>
              <a:t>Isolated mode: </a:t>
            </a:r>
          </a:p>
          <a:p>
            <a:pPr lvl="1"/>
            <a:r>
              <a:rPr lang="en-US" dirty="0" smtClean="0"/>
              <a:t>Power balance to be met by microgrid resources (no main grid contribution)</a:t>
            </a:r>
          </a:p>
          <a:p>
            <a:pPr lvl="1"/>
            <a:r>
              <a:rPr lang="en-US" dirty="0" smtClean="0"/>
              <a:t>Provide power to sensitive loads, use non-sensitive load to help balance the microgrid</a:t>
            </a:r>
          </a:p>
          <a:p>
            <a:pPr lvl="1"/>
            <a:r>
              <a:rPr lang="en-US" dirty="0" smtClean="0"/>
              <a:t>Enable reconnection to main grid after restoration</a:t>
            </a:r>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80</a:t>
            </a:fld>
            <a:endParaRPr lang="en-US"/>
          </a:p>
        </p:txBody>
      </p:sp>
    </p:spTree>
    <p:extLst>
      <p:ext uri="{BB962C8B-B14F-4D97-AF65-F5344CB8AC3E}">
        <p14:creationId xmlns:p14="http://schemas.microsoft.com/office/powerpoint/2010/main" val="233929968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Control</a:t>
            </a:r>
            <a:endParaRPr lang="en-US" dirty="0"/>
          </a:p>
        </p:txBody>
      </p:sp>
      <p:sp>
        <p:nvSpPr>
          <p:cNvPr id="3" name="Content Placeholder 2"/>
          <p:cNvSpPr>
            <a:spLocks noGrp="1"/>
          </p:cNvSpPr>
          <p:nvPr>
            <p:ph idx="1"/>
          </p:nvPr>
        </p:nvSpPr>
        <p:spPr/>
        <p:txBody>
          <a:bodyPr>
            <a:normAutofit/>
          </a:bodyPr>
          <a:lstStyle/>
          <a:p>
            <a:r>
              <a:rPr lang="en-US" dirty="0" smtClean="0"/>
              <a:t>…</a:t>
            </a:r>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81</a:t>
            </a:fld>
            <a:endParaRPr lang="en-US"/>
          </a:p>
        </p:txBody>
      </p:sp>
    </p:spTree>
    <p:extLst>
      <p:ext uri="{BB962C8B-B14F-4D97-AF65-F5344CB8AC3E}">
        <p14:creationId xmlns:p14="http://schemas.microsoft.com/office/powerpoint/2010/main" val="376976249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Power/energy management</a:t>
            </a:r>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22379"/>
            <a:ext cx="7027676"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112196" y="6400800"/>
            <a:ext cx="6824030" cy="307777"/>
          </a:xfrm>
          <a:prstGeom prst="rect">
            <a:avLst/>
          </a:prstGeom>
        </p:spPr>
        <p:txBody>
          <a:bodyPr wrap="square">
            <a:spAutoFit/>
          </a:bodyPr>
          <a:lstStyle/>
          <a:p>
            <a:r>
              <a:rPr lang="en-US" sz="1400" dirty="0"/>
              <a:t>F. </a:t>
            </a:r>
            <a:r>
              <a:rPr lang="en-US" sz="1400" dirty="0" err="1"/>
              <a:t>Katiraei</a:t>
            </a:r>
            <a:r>
              <a:rPr lang="en-US" sz="1400" dirty="0"/>
              <a:t> et al, “Microgrids management,” IEEE Power &amp; Energy Magazine, May/June 2008</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82</a:t>
            </a:fld>
            <a:endParaRPr lang="en-US"/>
          </a:p>
        </p:txBody>
      </p:sp>
    </p:spTree>
    <p:extLst>
      <p:ext uri="{BB962C8B-B14F-4D97-AF65-F5344CB8AC3E}">
        <p14:creationId xmlns:p14="http://schemas.microsoft.com/office/powerpoint/2010/main" val="101540406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Microgrid central controller</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838" y="1600200"/>
            <a:ext cx="7934325"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112196" y="6400800"/>
            <a:ext cx="6824030" cy="307777"/>
          </a:xfrm>
          <a:prstGeom prst="rect">
            <a:avLst/>
          </a:prstGeom>
        </p:spPr>
        <p:txBody>
          <a:bodyPr wrap="square">
            <a:spAutoFit/>
          </a:bodyPr>
          <a:lstStyle/>
          <a:p>
            <a:r>
              <a:rPr lang="en-US" sz="1400" dirty="0"/>
              <a:t>F. </a:t>
            </a:r>
            <a:r>
              <a:rPr lang="en-US" sz="1400" dirty="0" err="1"/>
              <a:t>Katiraei</a:t>
            </a:r>
            <a:r>
              <a:rPr lang="en-US" sz="1400" dirty="0"/>
              <a:t> et al, “Microgrids management,” IEEE Power &amp; Energy Magazine, May/June 2008</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83</a:t>
            </a:fld>
            <a:endParaRPr lang="en-US"/>
          </a:p>
        </p:txBody>
      </p:sp>
    </p:spTree>
    <p:extLst>
      <p:ext uri="{BB962C8B-B14F-4D97-AF65-F5344CB8AC3E}">
        <p14:creationId xmlns:p14="http://schemas.microsoft.com/office/powerpoint/2010/main" val="62411925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Control</a:t>
            </a:r>
            <a:endParaRPr lang="en-US" dirty="0"/>
          </a:p>
        </p:txBody>
      </p:sp>
      <p:sp>
        <p:nvSpPr>
          <p:cNvPr id="3" name="Content Placeholder 2"/>
          <p:cNvSpPr>
            <a:spLocks noGrp="1"/>
          </p:cNvSpPr>
          <p:nvPr>
            <p:ph idx="1"/>
          </p:nvPr>
        </p:nvSpPr>
        <p:spPr/>
        <p:txBody>
          <a:bodyPr>
            <a:normAutofit/>
          </a:bodyPr>
          <a:lstStyle/>
          <a:p>
            <a:r>
              <a:rPr lang="en-US" dirty="0" smtClean="0"/>
              <a:t>…</a:t>
            </a:r>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84</a:t>
            </a:fld>
            <a:endParaRPr lang="en-US"/>
          </a:p>
        </p:txBody>
      </p:sp>
    </p:spTree>
    <p:extLst>
      <p:ext uri="{BB962C8B-B14F-4D97-AF65-F5344CB8AC3E}">
        <p14:creationId xmlns:p14="http://schemas.microsoft.com/office/powerpoint/2010/main" val="319074060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architecture for microgrids</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r>
              <a:rPr lang="en-US" dirty="0" smtClean="0"/>
              <a:t>Distribution network operator (DNO)</a:t>
            </a:r>
          </a:p>
          <a:p>
            <a:r>
              <a:rPr lang="en-US" dirty="0" smtClean="0"/>
              <a:t>Market operator (MO)</a:t>
            </a:r>
          </a:p>
          <a:p>
            <a:r>
              <a:rPr lang="en-US" dirty="0" smtClean="0"/>
              <a:t>Microgrid central controller (MCC)</a:t>
            </a:r>
          </a:p>
          <a:p>
            <a:r>
              <a:rPr lang="en-US" dirty="0" smtClean="0"/>
              <a:t>Local controllers associated with individual DER</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95" y="1713689"/>
            <a:ext cx="4181133"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112196" y="6400800"/>
            <a:ext cx="6824030" cy="307777"/>
          </a:xfrm>
          <a:prstGeom prst="rect">
            <a:avLst/>
          </a:prstGeom>
        </p:spPr>
        <p:txBody>
          <a:bodyPr wrap="square">
            <a:spAutoFit/>
          </a:bodyPr>
          <a:lstStyle/>
          <a:p>
            <a:r>
              <a:rPr lang="en-US" sz="1400" dirty="0"/>
              <a:t>F. </a:t>
            </a:r>
            <a:r>
              <a:rPr lang="en-US" sz="1400" dirty="0" err="1"/>
              <a:t>Katiraei</a:t>
            </a:r>
            <a:r>
              <a:rPr lang="en-US" sz="1400" dirty="0"/>
              <a:t> et al, “Microgrids management,” IEEE Power &amp; Energy Magazine, May/June 2008</a:t>
            </a:r>
          </a:p>
        </p:txBody>
      </p:sp>
      <p:sp>
        <p:nvSpPr>
          <p:cNvPr id="6" name="Slide Number Placeholder 5"/>
          <p:cNvSpPr>
            <a:spLocks noGrp="1"/>
          </p:cNvSpPr>
          <p:nvPr>
            <p:ph type="sldNum" sz="quarter" idx="12"/>
          </p:nvPr>
        </p:nvSpPr>
        <p:spPr/>
        <p:txBody>
          <a:bodyPr/>
          <a:lstStyle/>
          <a:p>
            <a:pPr>
              <a:defRPr/>
            </a:pPr>
            <a:fld id="{0B7F4CC6-FBC2-401F-B47B-6E15E8F7CDF0}" type="slidenum">
              <a:rPr lang="en-US" smtClean="0"/>
              <a:pPr>
                <a:defRPr/>
              </a:pPr>
              <a:t>85</a:t>
            </a:fld>
            <a:endParaRPr lang="en-US"/>
          </a:p>
        </p:txBody>
      </p:sp>
    </p:spTree>
    <p:extLst>
      <p:ext uri="{BB962C8B-B14F-4D97-AF65-F5344CB8AC3E}">
        <p14:creationId xmlns:p14="http://schemas.microsoft.com/office/powerpoint/2010/main" val="37135108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Decentralized Control</a:t>
            </a:r>
            <a:endParaRPr lang="en-US" dirty="0"/>
          </a:p>
        </p:txBody>
      </p:sp>
      <p:sp>
        <p:nvSpPr>
          <p:cNvPr id="3" name="Content Placeholder 2"/>
          <p:cNvSpPr>
            <a:spLocks noGrp="1"/>
          </p:cNvSpPr>
          <p:nvPr>
            <p:ph idx="1"/>
          </p:nvPr>
        </p:nvSpPr>
        <p:spPr/>
        <p:txBody>
          <a:bodyPr>
            <a:normAutofit/>
          </a:bodyPr>
          <a:lstStyle/>
          <a:p>
            <a:r>
              <a:rPr lang="en-US" dirty="0" smtClean="0"/>
              <a:t>…</a:t>
            </a:r>
          </a:p>
          <a:p>
            <a:pPr lvl="1"/>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86</a:t>
            </a:fld>
            <a:endParaRPr lang="en-US"/>
          </a:p>
        </p:txBody>
      </p:sp>
    </p:spTree>
    <p:extLst>
      <p:ext uri="{BB962C8B-B14F-4D97-AF65-F5344CB8AC3E}">
        <p14:creationId xmlns:p14="http://schemas.microsoft.com/office/powerpoint/2010/main" val="268685325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Decentralized coordination of microgrids</a:t>
            </a: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24000"/>
            <a:ext cx="6793226" cy="4729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112196" y="6400800"/>
            <a:ext cx="6824030" cy="307777"/>
          </a:xfrm>
          <a:prstGeom prst="rect">
            <a:avLst/>
          </a:prstGeom>
        </p:spPr>
        <p:txBody>
          <a:bodyPr wrap="square">
            <a:spAutoFit/>
          </a:bodyPr>
          <a:lstStyle/>
          <a:p>
            <a:r>
              <a:rPr lang="en-US" sz="1400" dirty="0"/>
              <a:t>F. </a:t>
            </a:r>
            <a:r>
              <a:rPr lang="en-US" sz="1400" dirty="0" err="1"/>
              <a:t>Katiraei</a:t>
            </a:r>
            <a:r>
              <a:rPr lang="en-US" sz="1400" dirty="0"/>
              <a:t> et al, “Microgrids management,” IEEE Power &amp; Energy Magazine, May/June 2008</a:t>
            </a:r>
          </a:p>
        </p:txBody>
      </p:sp>
      <p:sp>
        <p:nvSpPr>
          <p:cNvPr id="3" name="Slide Number Placeholder 2"/>
          <p:cNvSpPr>
            <a:spLocks noGrp="1"/>
          </p:cNvSpPr>
          <p:nvPr>
            <p:ph type="sldNum" sz="quarter" idx="12"/>
          </p:nvPr>
        </p:nvSpPr>
        <p:spPr/>
        <p:txBody>
          <a:bodyPr/>
          <a:lstStyle/>
          <a:p>
            <a:pPr>
              <a:defRPr/>
            </a:pPr>
            <a:fld id="{1B01BA5B-7730-4338-A929-CCF4E62AD04F}" type="slidenum">
              <a:rPr lang="en-US" smtClean="0"/>
              <a:pPr>
                <a:defRPr/>
              </a:pPr>
              <a:t>87</a:t>
            </a:fld>
            <a:endParaRPr lang="en-US"/>
          </a:p>
        </p:txBody>
      </p:sp>
    </p:spTree>
    <p:extLst>
      <p:ext uri="{BB962C8B-B14F-4D97-AF65-F5344CB8AC3E}">
        <p14:creationId xmlns:p14="http://schemas.microsoft.com/office/powerpoint/2010/main" val="331818524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Protection System for Micro-Grids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Transition between interconnected and islanded mode</a:t>
            </a:r>
          </a:p>
          <a:p>
            <a:r>
              <a:rPr lang="en-US" dirty="0" smtClean="0"/>
              <a:t>Short circuit capacity significantly changes between interconnected and islanded mode. Change in protection settings and logics may be needed.</a:t>
            </a:r>
          </a:p>
          <a:p>
            <a:r>
              <a:rPr lang="en-US" dirty="0" smtClean="0"/>
              <a:t>Fault detection may become an issue because low fault current contribution from power electronic based DERs </a:t>
            </a:r>
          </a:p>
          <a:p>
            <a:r>
              <a:rPr lang="en-US" dirty="0" smtClean="0"/>
              <a:t>Protection coordination should be prepared for bi-directional fault current contributions</a:t>
            </a:r>
          </a:p>
          <a:p>
            <a:r>
              <a:rPr lang="en-US" dirty="0" smtClean="0"/>
              <a:t>Redefinition of anti-islanding protection</a:t>
            </a:r>
          </a:p>
          <a:p>
            <a:pPr lvl="1"/>
            <a:r>
              <a:rPr lang="en-US" dirty="0" smtClean="0"/>
              <a:t>In microgrid anti-islanding protection that shuts down DER is not convenient</a:t>
            </a:r>
          </a:p>
          <a:p>
            <a:pPr lvl="1"/>
            <a:r>
              <a:rPr lang="en-US" dirty="0" smtClean="0"/>
              <a:t>Islanding detection relays can be used to trigger transition between grid connected and islanded operation method</a:t>
            </a:r>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88</a:t>
            </a:fld>
            <a:endParaRPr lang="en-US"/>
          </a:p>
        </p:txBody>
      </p:sp>
    </p:spTree>
    <p:extLst>
      <p:ext uri="{BB962C8B-B14F-4D97-AF65-F5344CB8AC3E}">
        <p14:creationId xmlns:p14="http://schemas.microsoft.com/office/powerpoint/2010/main" val="126475165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mtClean="0"/>
              <a:t>Module 10 </a:t>
            </a:r>
            <a:r>
              <a:rPr lang="en-US" dirty="0" smtClean="0"/>
              <a:t>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Tree>
    <p:extLst>
      <p:ext uri="{BB962C8B-B14F-4D97-AF65-F5344CB8AC3E}">
        <p14:creationId xmlns:p14="http://schemas.microsoft.com/office/powerpoint/2010/main" val="9014568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role of </a:t>
            </a:r>
            <a:r>
              <a:rPr lang="en-US" dirty="0" err="1" smtClean="0"/>
              <a:t>milligrids</a:t>
            </a:r>
            <a:r>
              <a:rPr lang="en-US" dirty="0" smtClean="0"/>
              <a:t>, microgrids, and </a:t>
            </a:r>
            <a:r>
              <a:rPr lang="en-US" dirty="0" err="1" smtClean="0"/>
              <a:t>nanogrids</a:t>
            </a:r>
            <a:endParaRPr lang="en-US" dirty="0"/>
          </a:p>
        </p:txBody>
      </p:sp>
      <p:sp>
        <p:nvSpPr>
          <p:cNvPr id="3" name="Content Placeholder 2"/>
          <p:cNvSpPr>
            <a:spLocks noGrp="1"/>
          </p:cNvSpPr>
          <p:nvPr>
            <p:ph idx="1"/>
          </p:nvPr>
        </p:nvSpPr>
        <p:spPr/>
        <p:txBody>
          <a:bodyPr/>
          <a:lstStyle/>
          <a:p>
            <a:r>
              <a:rPr lang="en-US" dirty="0"/>
              <a:t>R</a:t>
            </a:r>
            <a:r>
              <a:rPr lang="en-US" dirty="0" smtClean="0"/>
              <a:t>adical </a:t>
            </a:r>
            <a:r>
              <a:rPr lang="en-US" dirty="0"/>
              <a:t>reorganization of parts of </a:t>
            </a:r>
            <a:r>
              <a:rPr lang="en-US" dirty="0" smtClean="0"/>
              <a:t>the distribution </a:t>
            </a:r>
            <a:r>
              <a:rPr lang="en-US" dirty="0"/>
              <a:t>network and customer </a:t>
            </a:r>
            <a:r>
              <a:rPr lang="en-US" dirty="0" smtClean="0"/>
              <a:t>sites</a:t>
            </a:r>
          </a:p>
          <a:p>
            <a:r>
              <a:rPr lang="en-US" dirty="0" smtClean="0"/>
              <a:t>New proposed entities: </a:t>
            </a:r>
            <a:r>
              <a:rPr lang="en-US" dirty="0"/>
              <a:t>community grids or </a:t>
            </a:r>
            <a:r>
              <a:rPr lang="en-US" i="1" dirty="0" err="1"/>
              <a:t>milligrids</a:t>
            </a:r>
            <a:r>
              <a:rPr lang="en-US" i="1" dirty="0"/>
              <a:t> </a:t>
            </a:r>
            <a:r>
              <a:rPr lang="en-US" dirty="0"/>
              <a:t>that operate a segment of the </a:t>
            </a:r>
            <a:r>
              <a:rPr lang="en-US" dirty="0" smtClean="0"/>
              <a:t>existing distribution </a:t>
            </a:r>
            <a:r>
              <a:rPr lang="en-US" dirty="0"/>
              <a:t>system, </a:t>
            </a:r>
            <a:r>
              <a:rPr lang="en-US" i="1" dirty="0" smtClean="0"/>
              <a:t>microgrids </a:t>
            </a:r>
            <a:r>
              <a:rPr lang="en-US" dirty="0"/>
              <a:t>which are akin to current customer sites but which have </a:t>
            </a:r>
            <a:r>
              <a:rPr lang="en-US" dirty="0" err="1" smtClean="0"/>
              <a:t>automonous</a:t>
            </a:r>
            <a:r>
              <a:rPr lang="en-US" dirty="0" smtClean="0"/>
              <a:t> control</a:t>
            </a:r>
            <a:r>
              <a:rPr lang="en-US" dirty="0"/>
              <a:t>, and </a:t>
            </a:r>
            <a:r>
              <a:rPr lang="en-US" i="1" dirty="0" err="1"/>
              <a:t>nanogrids</a:t>
            </a:r>
            <a:r>
              <a:rPr lang="en-US" dirty="0"/>
              <a:t>, </a:t>
            </a:r>
            <a:r>
              <a:rPr lang="en-US" dirty="0" smtClean="0"/>
              <a:t>such as </a:t>
            </a:r>
            <a:r>
              <a:rPr lang="en-US" dirty="0"/>
              <a:t>telecom or Ethernet </a:t>
            </a:r>
            <a:r>
              <a:rPr lang="en-US" dirty="0" smtClean="0"/>
              <a:t>networks that currently </a:t>
            </a:r>
            <a:r>
              <a:rPr lang="en-US" dirty="0"/>
              <a:t>distribute power to </a:t>
            </a:r>
            <a:r>
              <a:rPr lang="en-US" dirty="0" smtClean="0"/>
              <a:t>many low-power devices (typically DC with high power </a:t>
            </a:r>
            <a:r>
              <a:rPr lang="en-US" dirty="0"/>
              <a:t>quality and </a:t>
            </a:r>
            <a:r>
              <a:rPr lang="en-US" dirty="0" smtClean="0"/>
              <a:t>reliability).</a:t>
            </a:r>
          </a:p>
          <a:p>
            <a:r>
              <a:rPr lang="en-US" dirty="0"/>
              <a:t>L</a:t>
            </a:r>
            <a:r>
              <a:rPr lang="en-US" dirty="0" smtClean="0"/>
              <a:t>ocal </a:t>
            </a:r>
            <a:r>
              <a:rPr lang="en-US" dirty="0"/>
              <a:t>heterogeneous </a:t>
            </a:r>
            <a:r>
              <a:rPr lang="en-US" dirty="0" smtClean="0"/>
              <a:t>power quality and reliability (PQR) </a:t>
            </a:r>
            <a:r>
              <a:rPr lang="en-US" dirty="0"/>
              <a:t>becomes a possibility</a:t>
            </a:r>
          </a:p>
        </p:txBody>
      </p:sp>
      <p:sp>
        <p:nvSpPr>
          <p:cNvPr id="6" name="Rectangle 5"/>
          <p:cNvSpPr/>
          <p:nvPr/>
        </p:nvSpPr>
        <p:spPr>
          <a:xfrm>
            <a:off x="457200" y="6156960"/>
            <a:ext cx="8001000" cy="523220"/>
          </a:xfrm>
          <a:prstGeom prst="rect">
            <a:avLst/>
          </a:prstGeom>
        </p:spPr>
        <p:txBody>
          <a:bodyPr wrap="square">
            <a:spAutoFit/>
          </a:bodyPr>
          <a:lstStyle/>
          <a:p>
            <a:r>
              <a:rPr lang="en-US" sz="1400" dirty="0"/>
              <a:t>C. </a:t>
            </a:r>
            <a:r>
              <a:rPr lang="en-US" sz="1400" dirty="0" err="1"/>
              <a:t>Marnay</a:t>
            </a:r>
            <a:r>
              <a:rPr lang="en-US" sz="1400" dirty="0"/>
              <a:t> et al “Future Roles of </a:t>
            </a:r>
            <a:r>
              <a:rPr lang="en-US" sz="1400" dirty="0" err="1"/>
              <a:t>Milli</a:t>
            </a:r>
            <a:r>
              <a:rPr lang="en-US" sz="1400" dirty="0"/>
              <a:t>-, Micro-, and Nano- Grids</a:t>
            </a:r>
            <a:r>
              <a:rPr lang="en-US" sz="1400" dirty="0" smtClean="0"/>
              <a:t>,” CIGRÉ International Symposium, Bologna, Italy, September, 2011</a:t>
            </a:r>
            <a:endParaRPr lang="en-US" sz="1400"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9</a:t>
            </a:fld>
            <a:endParaRPr lang="en-US"/>
          </a:p>
        </p:txBody>
      </p:sp>
    </p:spTree>
    <p:extLst>
      <p:ext uri="{BB962C8B-B14F-4D97-AF65-F5344CB8AC3E}">
        <p14:creationId xmlns:p14="http://schemas.microsoft.com/office/powerpoint/2010/main" val="4262963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6011</TotalTime>
  <Words>4042</Words>
  <Application>Microsoft Office PowerPoint</Application>
  <PresentationFormat>On-screen Show (4:3)</PresentationFormat>
  <Paragraphs>506</Paragraphs>
  <Slides>89</Slides>
  <Notes>0</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89</vt:i4>
      </vt:variant>
    </vt:vector>
  </HeadingPairs>
  <TitlesOfParts>
    <vt:vector size="93" baseType="lpstr">
      <vt:lpstr>1_Office Theme</vt:lpstr>
      <vt:lpstr>Equation</vt:lpstr>
      <vt:lpstr>Microsoft Equation 3.0</vt:lpstr>
      <vt:lpstr>VISIO</vt:lpstr>
      <vt:lpstr>Substation and Distribution Automation</vt:lpstr>
      <vt:lpstr>Module 10 Overview</vt:lpstr>
      <vt:lpstr>Part 1: Micro-Grid Overview</vt:lpstr>
      <vt:lpstr>Recommended reading</vt:lpstr>
      <vt:lpstr>Distributed energy resources (DER)</vt:lpstr>
      <vt:lpstr>What are microgrids?</vt:lpstr>
      <vt:lpstr>Why microgrids?</vt:lpstr>
      <vt:lpstr>Consortium for Electricity Reliability Solutions (CERTS) Microgrids</vt:lpstr>
      <vt:lpstr>Future role of milligrids, microgrids, and nanogrids</vt:lpstr>
      <vt:lpstr>Milligrids, microgrids, and nanogrids</vt:lpstr>
      <vt:lpstr>Enabling heterogeneous power quality and reliability</vt:lpstr>
      <vt:lpstr>Classification of microgrids</vt:lpstr>
      <vt:lpstr>Microgrid components</vt:lpstr>
      <vt:lpstr>Distributed generation</vt:lpstr>
      <vt:lpstr>Distributed Storage</vt:lpstr>
      <vt:lpstr>Demand response</vt:lpstr>
      <vt:lpstr>Interconnection switch</vt:lpstr>
      <vt:lpstr>Part 2: Micro-Grid Configurations</vt:lpstr>
      <vt:lpstr>Typical topologies</vt:lpstr>
      <vt:lpstr>Microgrids typical topologies</vt:lpstr>
      <vt:lpstr>Local electric power system (EPS) island</vt:lpstr>
      <vt:lpstr>Secondary island</vt:lpstr>
      <vt:lpstr>Lateral island</vt:lpstr>
      <vt:lpstr>Circuit island</vt:lpstr>
      <vt:lpstr>Substation bus island</vt:lpstr>
      <vt:lpstr>Substation island</vt:lpstr>
      <vt:lpstr>Adjacent circuit island</vt:lpstr>
      <vt:lpstr>Information exchange</vt:lpstr>
      <vt:lpstr>Stakeholders</vt:lpstr>
      <vt:lpstr>Part 3: Existing Micro-Girds</vt:lpstr>
      <vt:lpstr>US Micro-Grids</vt:lpstr>
      <vt:lpstr>European Micro-Grids</vt:lpstr>
      <vt:lpstr>Japanese Micro-Grids</vt:lpstr>
      <vt:lpstr>Canadian Micro-Grids</vt:lpstr>
      <vt:lpstr>Sendai, Japan Microgrid</vt:lpstr>
      <vt:lpstr>AEP / CERTS microgrid test bed</vt:lpstr>
      <vt:lpstr>AEP / CERTS microgrid test bed</vt:lpstr>
      <vt:lpstr>AEP / CERTS microgrid test bed</vt:lpstr>
      <vt:lpstr>Existing microgrid implementations</vt:lpstr>
      <vt:lpstr>AEP / CERTS microgrid test bed</vt:lpstr>
      <vt:lpstr>AEP / CERTS microgrid test bed</vt:lpstr>
      <vt:lpstr>AEP / CERTS microgrid test bed</vt:lpstr>
      <vt:lpstr>AEP / CERTS microgrid test bed</vt:lpstr>
      <vt:lpstr>Illinois Institute of Technology, USA</vt:lpstr>
      <vt:lpstr>Illinois Institute of Technology, USA</vt:lpstr>
      <vt:lpstr>Santa Rita Jail, California</vt:lpstr>
      <vt:lpstr>Existing microgrid implementations (…cont’d 1)</vt:lpstr>
      <vt:lpstr>Lab microgrid at NTUA, Greece</vt:lpstr>
      <vt:lpstr>Kythnos island, Greece</vt:lpstr>
      <vt:lpstr>MVV Energie, Germany</vt:lpstr>
      <vt:lpstr>Bronsbergen Holiday Park, the Netherlands</vt:lpstr>
      <vt:lpstr>Existing microgrid implementations (…cont’d 2)</vt:lpstr>
      <vt:lpstr>Aichi Microgrid, Japan</vt:lpstr>
      <vt:lpstr>Hachinohe microgrid, Japan</vt:lpstr>
      <vt:lpstr>CRIEPI, Japan</vt:lpstr>
      <vt:lpstr>Sendai, Japan</vt:lpstr>
      <vt:lpstr>Existing microgrid implementations (…cont’d 2)</vt:lpstr>
      <vt:lpstr>Boston Bar IPP and BC Hydro, Canada</vt:lpstr>
      <vt:lpstr>Fortis-Alberta, Canada</vt:lpstr>
      <vt:lpstr>Hydro-Quebec, Canada</vt:lpstr>
      <vt:lpstr>Part 4: Micro-Grid Control</vt:lpstr>
      <vt:lpstr>Micro-Grid Control Issues</vt:lpstr>
      <vt:lpstr>Basic Physics of Micro-Grid Stability</vt:lpstr>
      <vt:lpstr>Frequency Control</vt:lpstr>
      <vt:lpstr>Physical Interpretation of the Swing Equation</vt:lpstr>
      <vt:lpstr>The Swing Equation</vt:lpstr>
      <vt:lpstr>The Swing Equation</vt:lpstr>
      <vt:lpstr>The Swing Equation</vt:lpstr>
      <vt:lpstr>Representation of the Swing Equation</vt:lpstr>
      <vt:lpstr>Representation of the Swing Equation</vt:lpstr>
      <vt:lpstr>Transfer Function Representation of the Swing Equation Single Machine Infinite Bus (SMIB)</vt:lpstr>
      <vt:lpstr>SMIB Frequency Response to Load Change</vt:lpstr>
      <vt:lpstr>Transfer Function Representation of the Swing Equation</vt:lpstr>
      <vt:lpstr>Generator Frequency Response to Load Change</vt:lpstr>
      <vt:lpstr>Multiple Machines</vt:lpstr>
      <vt:lpstr>Droop Curves</vt:lpstr>
      <vt:lpstr>Droop Curve</vt:lpstr>
      <vt:lpstr>Droop Curve</vt:lpstr>
      <vt:lpstr>Voltage Control</vt:lpstr>
      <vt:lpstr>Power/Energy management objectives</vt:lpstr>
      <vt:lpstr>Central Control</vt:lpstr>
      <vt:lpstr>Power/energy management</vt:lpstr>
      <vt:lpstr>Microgrid central controller</vt:lpstr>
      <vt:lpstr>Hierarchical Control</vt:lpstr>
      <vt:lpstr>Hierarchical architecture for microgrids</vt:lpstr>
      <vt:lpstr>Decentralized Control</vt:lpstr>
      <vt:lpstr>Decentralized coordination of microgrids</vt:lpstr>
      <vt:lpstr>Protection System for Micro-Grids</vt:lpstr>
      <vt:lpstr>Module 10 Concluding Comments</vt:lpstr>
    </vt:vector>
  </TitlesOfParts>
  <Company>PNNL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dc:title>
  <dc:creator>Kevin Schneider; Staff</dc:creator>
  <cp:lastModifiedBy>Staff</cp:lastModifiedBy>
  <cp:revision>132</cp:revision>
  <dcterms:created xsi:type="dcterms:W3CDTF">2011-09-15T16:25:35Z</dcterms:created>
  <dcterms:modified xsi:type="dcterms:W3CDTF">2011-12-14T02:56:12Z</dcterms:modified>
</cp:coreProperties>
</file>